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notesMasterIdLst>
    <p:notesMasterId r:id="rId43"/>
  </p:notesMasterIdLst>
  <p:handoutMasterIdLst>
    <p:handoutMasterId r:id="rId44"/>
  </p:handoutMasterIdLst>
  <p:sldIdLst>
    <p:sldId id="262" r:id="rId2"/>
    <p:sldId id="256" r:id="rId3"/>
    <p:sldId id="350" r:id="rId4"/>
    <p:sldId id="354" r:id="rId5"/>
    <p:sldId id="348" r:id="rId6"/>
    <p:sldId id="325" r:id="rId7"/>
    <p:sldId id="309" r:id="rId8"/>
    <p:sldId id="318" r:id="rId9"/>
    <p:sldId id="275" r:id="rId10"/>
    <p:sldId id="326" r:id="rId11"/>
    <p:sldId id="308" r:id="rId12"/>
    <p:sldId id="312" r:id="rId13"/>
    <p:sldId id="328" r:id="rId14"/>
    <p:sldId id="329" r:id="rId15"/>
    <p:sldId id="297" r:id="rId16"/>
    <p:sldId id="299" r:id="rId17"/>
    <p:sldId id="304" r:id="rId18"/>
    <p:sldId id="286" r:id="rId19"/>
    <p:sldId id="287" r:id="rId20"/>
    <p:sldId id="332" r:id="rId21"/>
    <p:sldId id="333" r:id="rId22"/>
    <p:sldId id="346" r:id="rId23"/>
    <p:sldId id="337" r:id="rId24"/>
    <p:sldId id="338" r:id="rId25"/>
    <p:sldId id="339" r:id="rId26"/>
    <p:sldId id="340" r:id="rId27"/>
    <p:sldId id="341" r:id="rId28"/>
    <p:sldId id="342" r:id="rId29"/>
    <p:sldId id="330" r:id="rId30"/>
    <p:sldId id="331" r:id="rId31"/>
    <p:sldId id="316" r:id="rId32"/>
    <p:sldId id="315" r:id="rId33"/>
    <p:sldId id="344" r:id="rId34"/>
    <p:sldId id="345" r:id="rId35"/>
    <p:sldId id="343" r:id="rId36"/>
    <p:sldId id="292" r:id="rId37"/>
    <p:sldId id="279" r:id="rId38"/>
    <p:sldId id="264" r:id="rId39"/>
    <p:sldId id="282" r:id="rId40"/>
    <p:sldId id="281" r:id="rId41"/>
    <p:sldId id="271" r:id="rId4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FC12A92-FDBB-406B-88F0-0065BF278281}" type="datetimeFigureOut">
              <a:rPr lang="en-US" smtClean="0"/>
              <a:t>10/22/2018</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B324807-73F4-4477-BA73-2EA28B3499B2}" type="slidenum">
              <a:rPr lang="en-US" smtClean="0"/>
              <a:t>‹#›</a:t>
            </a:fld>
            <a:endParaRPr lang="en-US" dirty="0"/>
          </a:p>
        </p:txBody>
      </p:sp>
    </p:spTree>
    <p:extLst>
      <p:ext uri="{BB962C8B-B14F-4D97-AF65-F5344CB8AC3E}">
        <p14:creationId xmlns:p14="http://schemas.microsoft.com/office/powerpoint/2010/main" val="9561043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CC1BD7E-FC8B-4FF7-B56A-123F037C162B}" type="datetimeFigureOut">
              <a:rPr lang="en-US" smtClean="0"/>
              <a:t>10/22/2018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A0FEEAA-70C8-4C5D-8116-E19E2DFD54E8}" type="slidenum">
              <a:rPr lang="en-US" smtClean="0"/>
              <a:t>‹#›</a:t>
            </a:fld>
            <a:endParaRPr lang="en-US" dirty="0"/>
          </a:p>
        </p:txBody>
      </p:sp>
    </p:spTree>
    <p:extLst>
      <p:ext uri="{BB962C8B-B14F-4D97-AF65-F5344CB8AC3E}">
        <p14:creationId xmlns:p14="http://schemas.microsoft.com/office/powerpoint/2010/main" val="891127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0FEEAA-70C8-4C5D-8116-E19E2DFD54E8}" type="slidenum">
              <a:rPr lang="en-US" smtClean="0"/>
              <a:t>1</a:t>
            </a:fld>
            <a:endParaRPr lang="en-US" dirty="0"/>
          </a:p>
        </p:txBody>
      </p:sp>
    </p:spTree>
    <p:extLst>
      <p:ext uri="{BB962C8B-B14F-4D97-AF65-F5344CB8AC3E}">
        <p14:creationId xmlns:p14="http://schemas.microsoft.com/office/powerpoint/2010/main" val="421560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0FEEAA-70C8-4C5D-8116-E19E2DFD54E8}" type="slidenum">
              <a:rPr lang="en-US" smtClean="0"/>
              <a:t>2</a:t>
            </a:fld>
            <a:endParaRPr lang="en-US" dirty="0"/>
          </a:p>
        </p:txBody>
      </p:sp>
    </p:spTree>
    <p:extLst>
      <p:ext uri="{BB962C8B-B14F-4D97-AF65-F5344CB8AC3E}">
        <p14:creationId xmlns:p14="http://schemas.microsoft.com/office/powerpoint/2010/main" val="3813702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0FEEAA-70C8-4C5D-8116-E19E2DFD54E8}" type="slidenum">
              <a:rPr lang="en-US" smtClean="0"/>
              <a:t>3</a:t>
            </a:fld>
            <a:endParaRPr lang="en-US" dirty="0"/>
          </a:p>
        </p:txBody>
      </p:sp>
    </p:spTree>
    <p:extLst>
      <p:ext uri="{BB962C8B-B14F-4D97-AF65-F5344CB8AC3E}">
        <p14:creationId xmlns:p14="http://schemas.microsoft.com/office/powerpoint/2010/main" val="2225204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0FEEAA-70C8-4C5D-8116-E19E2DFD54E8}" type="slidenum">
              <a:rPr lang="en-US" smtClean="0"/>
              <a:t>4</a:t>
            </a:fld>
            <a:endParaRPr lang="en-US" dirty="0"/>
          </a:p>
        </p:txBody>
      </p:sp>
    </p:spTree>
    <p:extLst>
      <p:ext uri="{BB962C8B-B14F-4D97-AF65-F5344CB8AC3E}">
        <p14:creationId xmlns:p14="http://schemas.microsoft.com/office/powerpoint/2010/main" val="2312368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0FEEAA-70C8-4C5D-8116-E19E2DFD54E8}" type="slidenum">
              <a:rPr lang="en-US" smtClean="0"/>
              <a:t>38</a:t>
            </a:fld>
            <a:endParaRPr lang="en-US" dirty="0"/>
          </a:p>
        </p:txBody>
      </p:sp>
    </p:spTree>
    <p:extLst>
      <p:ext uri="{BB962C8B-B14F-4D97-AF65-F5344CB8AC3E}">
        <p14:creationId xmlns:p14="http://schemas.microsoft.com/office/powerpoint/2010/main" val="954651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0FEEAA-70C8-4C5D-8116-E19E2DFD54E8}" type="slidenum">
              <a:rPr lang="en-US" smtClean="0"/>
              <a:t>41</a:t>
            </a:fld>
            <a:endParaRPr lang="en-US" dirty="0"/>
          </a:p>
        </p:txBody>
      </p:sp>
    </p:spTree>
    <p:extLst>
      <p:ext uri="{BB962C8B-B14F-4D97-AF65-F5344CB8AC3E}">
        <p14:creationId xmlns:p14="http://schemas.microsoft.com/office/powerpoint/2010/main" val="4187290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subtitle style</a:t>
            </a:r>
            <a:endParaRPr lang="en-US" dirty="0"/>
          </a:p>
        </p:txBody>
      </p:sp>
      <p:sp>
        <p:nvSpPr>
          <p:cNvPr id="4" name="Date Placeholder 3"/>
          <p:cNvSpPr>
            <a:spLocks noGrp="1"/>
          </p:cNvSpPr>
          <p:nvPr>
            <p:ph type="dt" sz="half" idx="10"/>
          </p:nvPr>
        </p:nvSpPr>
        <p:spPr/>
        <p:txBody>
          <a:bodyPr/>
          <a:lstStyle/>
          <a:p>
            <a:fld id="{7400E935-6825-4A1F-A20B-01C860B55BCB}" type="datetimeFigureOut">
              <a:rPr lang="en-US" smtClean="0"/>
              <a:t>10/22/2018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654F9F-238B-4062-AA80-7ABC1128D43D}"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00E935-6825-4A1F-A20B-01C860B55BCB}" type="datetimeFigureOut">
              <a:rPr lang="en-US" smtClean="0"/>
              <a:t>10/22/2018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654F9F-238B-4062-AA80-7ABC1128D43D}"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00E935-6825-4A1F-A20B-01C860B55BCB}" type="datetimeFigureOut">
              <a:rPr lang="en-US" smtClean="0"/>
              <a:t>10/22/2018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654F9F-238B-4062-AA80-7ABC1128D43D}"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00E935-6825-4A1F-A20B-01C860B55BCB}" type="datetimeFigureOut">
              <a:rPr lang="en-US" smtClean="0"/>
              <a:t>10/22/2018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654F9F-238B-4062-AA80-7ABC1128D43D}"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text styles</a:t>
            </a:r>
          </a:p>
        </p:txBody>
      </p:sp>
      <p:sp>
        <p:nvSpPr>
          <p:cNvPr id="4" name="Date Placeholder 3"/>
          <p:cNvSpPr>
            <a:spLocks noGrp="1"/>
          </p:cNvSpPr>
          <p:nvPr>
            <p:ph type="dt" sz="half" idx="10"/>
          </p:nvPr>
        </p:nvSpPr>
        <p:spPr/>
        <p:txBody>
          <a:bodyPr/>
          <a:lstStyle/>
          <a:p>
            <a:fld id="{7400E935-6825-4A1F-A20B-01C860B55BCB}" type="datetimeFigureOut">
              <a:rPr lang="en-US" smtClean="0"/>
              <a:t>10/22/2018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654F9F-238B-4062-AA80-7ABC1128D43D}"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400E935-6825-4A1F-A20B-01C860B55BCB}" type="datetimeFigureOut">
              <a:rPr lang="en-US" smtClean="0"/>
              <a:t>10/22/2018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4654F9F-238B-4062-AA80-7ABC1128D43D}" type="slidenum">
              <a:rPr lang="en-US" smtClean="0"/>
              <a:t>‹#›</a:t>
            </a:fld>
            <a:endParaRPr lang="en-US" dirty="0"/>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400E935-6825-4A1F-A20B-01C860B55BCB}" type="datetimeFigureOut">
              <a:rPr lang="en-US" smtClean="0"/>
              <a:t>10/22/2018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4654F9F-238B-4062-AA80-7ABC1128D43D}"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00E935-6825-4A1F-A20B-01C860B55BCB}" type="datetimeFigureOut">
              <a:rPr lang="en-US" smtClean="0"/>
              <a:t>10/22/2018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4654F9F-238B-4062-AA80-7ABC1128D43D}"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00E935-6825-4A1F-A20B-01C860B55BCB}" type="datetimeFigureOut">
              <a:rPr lang="en-US" smtClean="0"/>
              <a:t>10/22/2018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4654F9F-238B-4062-AA80-7ABC1128D43D}"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a:t>Click to edit Master text styles</a:t>
            </a:r>
          </a:p>
        </p:txBody>
      </p:sp>
      <p:sp>
        <p:nvSpPr>
          <p:cNvPr id="5" name="Date Placeholder 4"/>
          <p:cNvSpPr>
            <a:spLocks noGrp="1"/>
          </p:cNvSpPr>
          <p:nvPr>
            <p:ph type="dt" sz="half" idx="10"/>
          </p:nvPr>
        </p:nvSpPr>
        <p:spPr/>
        <p:txBody>
          <a:bodyPr/>
          <a:lstStyle/>
          <a:p>
            <a:fld id="{7400E935-6825-4A1F-A20B-01C860B55BCB}" type="datetimeFigureOut">
              <a:rPr lang="en-US" smtClean="0"/>
              <a:t>10/22/2018</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84654F9F-238B-4062-AA80-7ABC1128D43D}"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dirty="0"/>
              <a:t>Click icon to add picture</a:t>
            </a:r>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00E935-6825-4A1F-A20B-01C860B55BCB}" type="datetimeFigureOut">
              <a:rPr lang="en-US" smtClean="0"/>
              <a:t>10/22/2018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4654F9F-238B-4062-AA80-7ABC1128D43D}"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7400E935-6825-4A1F-A20B-01C860B55BCB}" type="datetimeFigureOut">
              <a:rPr lang="en-US" smtClean="0"/>
              <a:t>10/22/2018</a:t>
            </a:fld>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84654F9F-238B-4062-AA80-7ABC1128D43D}"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www.trppassociates.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213202" y="1026873"/>
            <a:ext cx="5650992" cy="1620026"/>
          </a:xfrm>
        </p:spPr>
        <p:txBody>
          <a:bodyPr/>
          <a:lstStyle/>
          <a:p>
            <a:pPr algn="ctr"/>
            <a:r>
              <a:rPr lang="en-US" dirty="0"/>
              <a:t/>
            </a:r>
            <a:br>
              <a:rPr lang="en-US" dirty="0"/>
            </a:br>
            <a:r>
              <a:rPr lang="en-US" dirty="0"/>
              <a:t/>
            </a:r>
            <a:br>
              <a:rPr lang="en-US" dirty="0"/>
            </a:br>
            <a:r>
              <a:rPr lang="en-US" dirty="0"/>
              <a:t/>
            </a:r>
            <a:br>
              <a:rPr lang="en-US" dirty="0"/>
            </a:br>
            <a:r>
              <a:rPr lang="en-US" sz="2800" dirty="0"/>
              <a:t/>
            </a:r>
            <a:br>
              <a:rPr lang="en-US" sz="2800" dirty="0"/>
            </a:br>
            <a:r>
              <a:rPr lang="en-US" sz="2800" b="1" dirty="0"/>
              <a:t>Mindset for success and Student persistence</a:t>
            </a:r>
            <a:r>
              <a:rPr lang="en-US" dirty="0"/>
              <a:t/>
            </a:r>
            <a:br>
              <a:rPr lang="en-US" dirty="0"/>
            </a:br>
            <a:endParaRPr lang="en-US" dirty="0"/>
          </a:p>
        </p:txBody>
      </p:sp>
      <p:sp>
        <p:nvSpPr>
          <p:cNvPr id="3" name="Text Placeholder 2"/>
          <p:cNvSpPr>
            <a:spLocks noGrp="1"/>
          </p:cNvSpPr>
          <p:nvPr>
            <p:ph type="body" idx="1"/>
          </p:nvPr>
        </p:nvSpPr>
        <p:spPr>
          <a:xfrm rot="19140000">
            <a:off x="985897" y="2095272"/>
            <a:ext cx="6510528" cy="329184"/>
          </a:xfrm>
        </p:spPr>
        <p:txBody>
          <a:bodyPr>
            <a:noAutofit/>
          </a:bodyPr>
          <a:lstStyle/>
          <a:p>
            <a:pPr algn="ctr"/>
            <a:r>
              <a:rPr lang="en-US" sz="2400" b="1" dirty="0">
                <a:latin typeface="+mj-lt"/>
              </a:rPr>
              <a:t>October 20, 2018</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6046051"/>
            <a:ext cx="2282959" cy="452674"/>
          </a:xfrm>
          <a:prstGeom prst="rect">
            <a:avLst/>
          </a:prstGeom>
        </p:spPr>
      </p:pic>
      <p:pic>
        <p:nvPicPr>
          <p:cNvPr id="1026" name="Picture 2" descr="C:\Users\mcasazza\AppData\Local\Microsoft\Windows\Temporary Internet Files\Content.IE5\TKK0KTU9\Screen_Shot_2015-06-07_at_11.16.26_pm[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7559" y="2743200"/>
            <a:ext cx="3810000" cy="286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126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Growth or fixed?</a:t>
            </a:r>
          </a:p>
        </p:txBody>
      </p:sp>
      <p:sp>
        <p:nvSpPr>
          <p:cNvPr id="3" name="Content Placeholder 2"/>
          <p:cNvSpPr>
            <a:spLocks noGrp="1"/>
          </p:cNvSpPr>
          <p:nvPr>
            <p:ph idx="1"/>
          </p:nvPr>
        </p:nvSpPr>
        <p:spPr/>
        <p:txBody>
          <a:bodyPr>
            <a:normAutofit fontScale="25000" lnSpcReduction="20000"/>
          </a:bodyPr>
          <a:lstStyle/>
          <a:p>
            <a:endParaRPr lang="en-US" sz="4100" dirty="0">
              <a:latin typeface="+mj-lt"/>
            </a:endParaRPr>
          </a:p>
          <a:p>
            <a:r>
              <a:rPr lang="en-US" sz="8600" dirty="0">
                <a:latin typeface="+mj-lt"/>
              </a:rPr>
              <a:t>“I’ve missed more than 9000 shots in my career.</a:t>
            </a:r>
          </a:p>
          <a:p>
            <a:r>
              <a:rPr lang="en-US" sz="8600" dirty="0">
                <a:latin typeface="+mj-lt"/>
              </a:rPr>
              <a:t>I’ve lost almost 300 games.</a:t>
            </a:r>
          </a:p>
          <a:p>
            <a:r>
              <a:rPr lang="en-US" sz="8600" dirty="0">
                <a:latin typeface="+mj-lt"/>
              </a:rPr>
              <a:t>Twenty six times I’ve been trusted to take the game-winning shot…and missed.</a:t>
            </a:r>
          </a:p>
          <a:p>
            <a:r>
              <a:rPr lang="en-US" sz="8600" dirty="0">
                <a:latin typeface="+mj-lt"/>
              </a:rPr>
              <a:t>I’ve failed over and over and over again in my life.</a:t>
            </a:r>
          </a:p>
          <a:p>
            <a:r>
              <a:rPr lang="en-US" sz="8600" dirty="0">
                <a:latin typeface="+mj-lt"/>
              </a:rPr>
              <a:t>And that is why I succeed.”</a:t>
            </a:r>
          </a:p>
          <a:p>
            <a:endParaRPr lang="en-US" sz="3600" dirty="0">
              <a:latin typeface="+mj-lt"/>
            </a:endParaRP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sz="4800" dirty="0"/>
              <a:t>Michael Jordan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4600" y="6046051"/>
            <a:ext cx="2282959" cy="452674"/>
          </a:xfrm>
          <a:prstGeom prst="rect">
            <a:avLst/>
          </a:prstGeom>
        </p:spPr>
      </p:pic>
      <p:pic>
        <p:nvPicPr>
          <p:cNvPr id="5122" name="Picture 2" descr="C:\Users\mcasazza\AppData\Local\Microsoft\Windows\Temporary Internet Files\Content.IE5\XE0SYWJ1\failure_is_the_key_to_succes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657600"/>
            <a:ext cx="43434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183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FUNDAMENTAL ASSUMPTIONS ABOUT SELF</a:t>
            </a:r>
          </a:p>
        </p:txBody>
      </p:sp>
      <p:sp>
        <p:nvSpPr>
          <p:cNvPr id="3" name="Content Placeholder 2"/>
          <p:cNvSpPr>
            <a:spLocks noGrp="1"/>
          </p:cNvSpPr>
          <p:nvPr>
            <p:ph idx="1"/>
          </p:nvPr>
        </p:nvSpPr>
        <p:spPr/>
        <p:txBody>
          <a:bodyPr>
            <a:normAutofit fontScale="25000" lnSpcReduction="20000"/>
          </a:bodyPr>
          <a:lstStyle/>
          <a:p>
            <a:r>
              <a:rPr lang="en-US" sz="12800" u="sng" dirty="0">
                <a:latin typeface="+mj-lt"/>
              </a:rPr>
              <a:t>Lay theories of personal attributes:</a:t>
            </a:r>
          </a:p>
          <a:p>
            <a:endParaRPr lang="en-US" sz="12800" dirty="0">
              <a:latin typeface="+mj-lt"/>
            </a:endParaRPr>
          </a:p>
          <a:p>
            <a:pPr>
              <a:buFont typeface="Wingdings" panose="05000000000000000000" pitchFamily="2" charset="2"/>
              <a:buChar char="§"/>
            </a:pPr>
            <a:r>
              <a:rPr lang="en-US" sz="12800" u="sng" dirty="0">
                <a:latin typeface="+mj-lt"/>
              </a:rPr>
              <a:t>Static</a:t>
            </a:r>
            <a:r>
              <a:rPr lang="en-US" sz="12800" dirty="0">
                <a:latin typeface="+mj-lt"/>
              </a:rPr>
              <a:t> traits (fixed entities)</a:t>
            </a:r>
          </a:p>
          <a:p>
            <a:endParaRPr lang="en-US" sz="12800" dirty="0">
              <a:latin typeface="+mj-lt"/>
            </a:endParaRPr>
          </a:p>
          <a:p>
            <a:pPr>
              <a:buFont typeface="Wingdings" panose="05000000000000000000" pitchFamily="2" charset="2"/>
              <a:buChar char="§"/>
            </a:pPr>
            <a:r>
              <a:rPr lang="en-US" sz="12800" u="sng" dirty="0">
                <a:latin typeface="+mj-lt"/>
              </a:rPr>
              <a:t>Dynamic</a:t>
            </a:r>
            <a:r>
              <a:rPr lang="en-US" sz="12800" dirty="0">
                <a:latin typeface="+mj-lt"/>
              </a:rPr>
              <a:t> traits (cultivated and incremental due to effort)</a:t>
            </a:r>
          </a:p>
          <a:p>
            <a:endParaRPr lang="en-US" sz="12800" dirty="0">
              <a:latin typeface="+mj-lt"/>
            </a:endParaRPr>
          </a:p>
          <a:p>
            <a:pPr>
              <a:buFont typeface="Wingdings" panose="05000000000000000000" pitchFamily="2" charset="2"/>
              <a:buChar char="§"/>
            </a:pPr>
            <a:r>
              <a:rPr lang="en-US" sz="12800" dirty="0">
                <a:latin typeface="+mj-lt"/>
              </a:rPr>
              <a:t>Different theories in different domains</a:t>
            </a:r>
          </a:p>
          <a:p>
            <a:pPr>
              <a:buFont typeface="Wingdings" panose="05000000000000000000" pitchFamily="2" charset="2"/>
              <a:buChar char="§"/>
            </a:pPr>
            <a:endParaRPr lang="en-US" sz="9600" dirty="0"/>
          </a:p>
          <a:p>
            <a:pPr>
              <a:buFont typeface="Wingdings" panose="05000000000000000000" pitchFamily="2" charset="2"/>
              <a:buChar char="§"/>
            </a:pPr>
            <a:endParaRPr lang="en-US" sz="9600" dirty="0"/>
          </a:p>
          <a:p>
            <a:pPr marL="0" indent="0"/>
            <a:r>
              <a:rPr lang="en-US" sz="5600" dirty="0"/>
              <a:t>Molden &amp; Dweck (2006)</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4600" y="6046051"/>
            <a:ext cx="2282959" cy="452674"/>
          </a:xfrm>
          <a:prstGeom prst="rect">
            <a:avLst/>
          </a:prstGeom>
        </p:spPr>
      </p:pic>
      <p:pic>
        <p:nvPicPr>
          <p:cNvPr id="4098" name="Picture 2" descr="C:\Users\mcasazza\AppData\Local\Microsoft\Windows\Temporary Internet Files\Content.IE5\8GD44SCL\Fotolia-assumptions-brain[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1752600"/>
            <a:ext cx="19812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260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Reflections on  the concept</a:t>
            </a:r>
          </a:p>
        </p:txBody>
      </p:sp>
      <p:sp>
        <p:nvSpPr>
          <p:cNvPr id="3" name="Content Placeholder 2"/>
          <p:cNvSpPr>
            <a:spLocks noGrp="1"/>
          </p:cNvSpPr>
          <p:nvPr>
            <p:ph idx="1"/>
          </p:nvPr>
        </p:nvSpPr>
        <p:spPr/>
        <p:txBody>
          <a:bodyPr>
            <a:noAutofit/>
          </a:bodyPr>
          <a:lstStyle/>
          <a:p>
            <a:pPr>
              <a:buFont typeface="Arial" panose="020B0604020202020204" pitchFamily="34" charset="0"/>
              <a:buChar char="•"/>
            </a:pPr>
            <a:endParaRPr lang="en-US" sz="2400" dirty="0">
              <a:latin typeface="+mj-lt"/>
            </a:endParaRPr>
          </a:p>
          <a:p>
            <a:pPr>
              <a:buFont typeface="Arial" panose="020B0604020202020204" pitchFamily="34" charset="0"/>
              <a:buChar char="•"/>
            </a:pPr>
            <a:r>
              <a:rPr lang="en-US" sz="2400" dirty="0">
                <a:latin typeface="+mj-lt"/>
              </a:rPr>
              <a:t>Cognitive tests measure </a:t>
            </a:r>
            <a:r>
              <a:rPr lang="en-US" sz="2400" u="sng" dirty="0">
                <a:latin typeface="+mj-lt"/>
              </a:rPr>
              <a:t>developed </a:t>
            </a:r>
            <a:r>
              <a:rPr lang="en-US" sz="2400" dirty="0">
                <a:latin typeface="+mj-lt"/>
              </a:rPr>
              <a:t>ability.</a:t>
            </a:r>
          </a:p>
          <a:p>
            <a:pPr>
              <a:buFont typeface="Arial" panose="020B0604020202020204" pitchFamily="34" charset="0"/>
              <a:buChar char="•"/>
            </a:pPr>
            <a:r>
              <a:rPr lang="en-US" sz="2400" dirty="0">
                <a:latin typeface="+mj-lt"/>
              </a:rPr>
              <a:t>Associate “enlightened” with growth mindset: False growth mindset.</a:t>
            </a:r>
          </a:p>
          <a:p>
            <a:pPr>
              <a:buFont typeface="Arial" panose="020B0604020202020204" pitchFamily="34" charset="0"/>
              <a:buChar char="•"/>
            </a:pPr>
            <a:r>
              <a:rPr lang="en-US" sz="2400" dirty="0">
                <a:latin typeface="+mj-lt"/>
              </a:rPr>
              <a:t>Don’t praise only effort: Include the learning!</a:t>
            </a:r>
          </a:p>
          <a:p>
            <a:pPr>
              <a:buFont typeface="Arial" panose="020B0604020202020204" pitchFamily="34" charset="0"/>
              <a:buChar char="•"/>
            </a:pPr>
            <a:r>
              <a:rPr lang="en-US" sz="2400" dirty="0">
                <a:latin typeface="+mj-lt"/>
              </a:rPr>
              <a:t>Need to value persistence over pace.</a:t>
            </a:r>
          </a:p>
          <a:p>
            <a:pPr>
              <a:buFont typeface="Arial" panose="020B0604020202020204" pitchFamily="34" charset="0"/>
              <a:buChar char="•"/>
            </a:pPr>
            <a:r>
              <a:rPr lang="en-US" sz="2400" dirty="0">
                <a:latin typeface="+mj-lt"/>
              </a:rPr>
              <a:t>Consider the brain malleable.</a:t>
            </a:r>
          </a:p>
          <a:p>
            <a:pPr>
              <a:buFont typeface="Arial" panose="020B0604020202020204" pitchFamily="34" charset="0"/>
              <a:buChar char="•"/>
            </a:pPr>
            <a:endParaRPr lang="en-US" sz="2400" u="sng" dirty="0">
              <a:latin typeface="+mj-lt"/>
            </a:endParaRPr>
          </a:p>
          <a:p>
            <a:pPr>
              <a:buFont typeface="Arial" panose="020B0604020202020204" pitchFamily="34" charset="0"/>
              <a:buChar char="•"/>
            </a:pPr>
            <a:endParaRPr lang="en-US" sz="2400" dirty="0">
              <a:latin typeface="+mj-lt"/>
            </a:endParaRPr>
          </a:p>
          <a:p>
            <a:pPr>
              <a:buFont typeface="Arial" panose="020B0604020202020204" pitchFamily="34" charset="0"/>
              <a:buChar char="•"/>
            </a:pPr>
            <a:endParaRPr lang="en-US" sz="2400" u="sng" dirty="0">
              <a:latin typeface="+mj-lt"/>
            </a:endParaRPr>
          </a:p>
          <a:p>
            <a:pPr>
              <a:buFont typeface="Arial" panose="020B0604020202020204" pitchFamily="34" charset="0"/>
              <a:buChar char="•"/>
            </a:pPr>
            <a:endParaRPr lang="en-US" sz="2400" dirty="0">
              <a:latin typeface="+mj-lt"/>
            </a:endParaRPr>
          </a:p>
          <a:p>
            <a:pPr>
              <a:buFont typeface="Arial" panose="020B0604020202020204" pitchFamily="34" charset="0"/>
              <a:buChar char="•"/>
            </a:pPr>
            <a:endParaRPr lang="en-US" sz="2400" u="sng" dirty="0">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4600" y="6046051"/>
            <a:ext cx="2282959" cy="452674"/>
          </a:xfrm>
          <a:prstGeom prst="rect">
            <a:avLst/>
          </a:prstGeom>
        </p:spPr>
      </p:pic>
      <p:pic>
        <p:nvPicPr>
          <p:cNvPr id="6146" name="Picture 2" descr="C:\Users\mcasazza\AppData\Local\Microsoft\Windows\Temporary Internet Files\Content.IE5\XE0SYWJ1\logo[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2845288"/>
            <a:ext cx="1927337" cy="191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4341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neuroplasticity</a:t>
            </a:r>
          </a:p>
        </p:txBody>
      </p:sp>
      <p:sp>
        <p:nvSpPr>
          <p:cNvPr id="3" name="Content Placeholder 2"/>
          <p:cNvSpPr>
            <a:spLocks noGrp="1"/>
          </p:cNvSpPr>
          <p:nvPr>
            <p:ph idx="1"/>
          </p:nvPr>
        </p:nvSpPr>
        <p:spPr/>
        <p:txBody>
          <a:bodyPr>
            <a:normAutofit/>
          </a:bodyPr>
          <a:lstStyle/>
          <a:p>
            <a:r>
              <a:rPr lang="en-US" sz="2400" dirty="0">
                <a:latin typeface="+mj-lt"/>
              </a:rPr>
              <a:t>CAN WE REMODEL OUR BRAINS?</a:t>
            </a:r>
          </a:p>
          <a:p>
            <a:endParaRPr lang="en-US" sz="2400" dirty="0">
              <a:latin typeface="+mj-lt"/>
            </a:endParaRPr>
          </a:p>
          <a:p>
            <a:pPr>
              <a:buFont typeface="Arial" panose="020B0604020202020204" pitchFamily="34" charset="0"/>
              <a:buChar char="•"/>
            </a:pPr>
            <a:r>
              <a:rPr lang="en-US" sz="2400" dirty="0">
                <a:latin typeface="+mj-lt"/>
              </a:rPr>
              <a:t>Create  new synapses.</a:t>
            </a:r>
          </a:p>
          <a:p>
            <a:pPr>
              <a:buFont typeface="Arial" panose="020B0604020202020204" pitchFamily="34" charset="0"/>
              <a:buChar char="•"/>
            </a:pPr>
            <a:r>
              <a:rPr lang="en-US" sz="2400" dirty="0">
                <a:latin typeface="+mj-lt"/>
              </a:rPr>
              <a:t>Destroy  old synapses.</a:t>
            </a:r>
          </a:p>
          <a:p>
            <a:pPr>
              <a:buFont typeface="Arial" panose="020B0604020202020204" pitchFamily="34" charset="0"/>
              <a:buChar char="•"/>
            </a:pPr>
            <a:r>
              <a:rPr lang="en-US" sz="2400" dirty="0">
                <a:latin typeface="+mj-lt"/>
              </a:rPr>
              <a:t>Create new neurons.</a:t>
            </a:r>
          </a:p>
          <a:p>
            <a:pPr>
              <a:buFont typeface="Arial" panose="020B0604020202020204" pitchFamily="34" charset="0"/>
              <a:buChar char="•"/>
            </a:pPr>
            <a:endParaRPr lang="en-US" sz="2400" dirty="0">
              <a:latin typeface="+mj-lt"/>
            </a:endParaRPr>
          </a:p>
        </p:txBody>
      </p:sp>
      <p:pic>
        <p:nvPicPr>
          <p:cNvPr id="1026" name="Picture 2" descr="Via: Thawornnurak and Ioan Panaite | Shuttersto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8114" y="1752600"/>
            <a:ext cx="3579445" cy="292082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6046051"/>
            <a:ext cx="2282959" cy="452674"/>
          </a:xfrm>
          <a:prstGeom prst="rect">
            <a:avLst/>
          </a:prstGeom>
        </p:spPr>
      </p:pic>
    </p:spTree>
    <p:extLst>
      <p:ext uri="{BB962C8B-B14F-4D97-AF65-F5344CB8AC3E}">
        <p14:creationId xmlns:p14="http://schemas.microsoft.com/office/powerpoint/2010/main" val="277202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 CORE PRINCIPLES</a:t>
            </a:r>
          </a:p>
        </p:txBody>
      </p:sp>
      <p:sp>
        <p:nvSpPr>
          <p:cNvPr id="3" name="Content Placeholder 2"/>
          <p:cNvSpPr>
            <a:spLocks noGrp="1"/>
          </p:cNvSpPr>
          <p:nvPr>
            <p:ph idx="1"/>
          </p:nvPr>
        </p:nvSpPr>
        <p:spPr/>
        <p:txBody>
          <a:bodyPr>
            <a:normAutofit fontScale="25000" lnSpcReduction="20000"/>
          </a:bodyPr>
          <a:lstStyle/>
          <a:p>
            <a:pPr marL="0" indent="0"/>
            <a:r>
              <a:rPr lang="en-US" sz="9600" dirty="0">
                <a:latin typeface="+mj-lt"/>
              </a:rPr>
              <a:t>To develop new neural connections and strengthen existing ones:</a:t>
            </a:r>
          </a:p>
          <a:p>
            <a:pPr>
              <a:buAutoNum type="arabicPeriod"/>
            </a:pPr>
            <a:endParaRPr lang="en-US" sz="2600" dirty="0">
              <a:latin typeface="+mj-lt"/>
            </a:endParaRPr>
          </a:p>
          <a:p>
            <a:pPr>
              <a:buAutoNum type="arabicPeriod"/>
            </a:pPr>
            <a:r>
              <a:rPr lang="en-US" sz="8000" dirty="0">
                <a:latin typeface="+mj-lt"/>
              </a:rPr>
              <a:t>Be engaged.</a:t>
            </a:r>
          </a:p>
          <a:p>
            <a:pPr>
              <a:buAutoNum type="arabicPeriod"/>
            </a:pPr>
            <a:r>
              <a:rPr lang="en-US" sz="8000" dirty="0">
                <a:latin typeface="+mj-lt"/>
              </a:rPr>
              <a:t>Focus intensely.</a:t>
            </a:r>
          </a:p>
          <a:p>
            <a:pPr>
              <a:buAutoNum type="arabicPeriod"/>
            </a:pPr>
            <a:r>
              <a:rPr lang="en-US" sz="8000" dirty="0">
                <a:latin typeface="+mj-lt"/>
              </a:rPr>
              <a:t>Strengthen through practice and making associations.</a:t>
            </a:r>
          </a:p>
          <a:p>
            <a:pPr>
              <a:buAutoNum type="arabicPeriod"/>
            </a:pPr>
            <a:r>
              <a:rPr lang="en-US" sz="8000" dirty="0">
                <a:latin typeface="+mj-lt"/>
              </a:rPr>
              <a:t>Change becomes permanent depending on outcome.</a:t>
            </a:r>
          </a:p>
          <a:p>
            <a:pPr>
              <a:buAutoNum type="arabicPeriod"/>
            </a:pPr>
            <a:r>
              <a:rPr lang="en-US" sz="8000" dirty="0">
                <a:latin typeface="+mj-lt"/>
              </a:rPr>
              <a:t>Skill mastery weakens disruptive brain activity.</a:t>
            </a:r>
          </a:p>
          <a:p>
            <a:pPr>
              <a:buAutoNum type="arabicPeriod"/>
            </a:pPr>
            <a:endParaRPr lang="en-US" sz="6200" dirty="0"/>
          </a:p>
          <a:p>
            <a:pPr>
              <a:buAutoNum type="arabicPeriod"/>
            </a:pPr>
            <a:endParaRPr lang="en-US" sz="6200" dirty="0"/>
          </a:p>
          <a:p>
            <a:pPr>
              <a:buAutoNum type="arabicPeriod"/>
            </a:pPr>
            <a:endParaRPr lang="en-US" sz="6200"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sz="4800" dirty="0"/>
              <a:t>Adapted from Merzenich</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4600" y="6046051"/>
            <a:ext cx="2282959" cy="452674"/>
          </a:xfrm>
          <a:prstGeom prst="rect">
            <a:avLst/>
          </a:prstGeom>
        </p:spPr>
      </p:pic>
      <p:pic>
        <p:nvPicPr>
          <p:cNvPr id="7170" name="Picture 2" descr="C:\Users\mcasazza\AppData\Local\Microsoft\Windows\Temporary Internet Files\Content.IE5\8GD44SCL\1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733800"/>
            <a:ext cx="4038599" cy="2106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8205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Fixed vs Growth  </a:t>
            </a:r>
            <a:r>
              <a:rPr lang="en-US" sz="1100" b="1" dirty="0"/>
              <a:t>(from </a:t>
            </a:r>
            <a:r>
              <a:rPr lang="en-US" altLang="en-US" sz="1100" b="1" dirty="0">
                <a:solidFill>
                  <a:srgbClr val="002060"/>
                </a:solidFill>
              </a:rPr>
              <a:t>Developing a Growth Mindset</a:t>
            </a:r>
            <a:br>
              <a:rPr lang="en-US" altLang="en-US" sz="1100" b="1" dirty="0">
                <a:solidFill>
                  <a:srgbClr val="002060"/>
                </a:solidFill>
              </a:rPr>
            </a:br>
            <a:r>
              <a:rPr lang="en-US" altLang="en-US" sz="1100" b="1" dirty="0">
                <a:solidFill>
                  <a:srgbClr val="002060"/>
                </a:solidFill>
              </a:rPr>
              <a:t>© 2011, Coert Visser   http://solutionfocusedchange.blogspot.com)</a:t>
            </a:r>
            <a:endParaRPr lang="en-US" sz="11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15064581"/>
              </p:ext>
            </p:extLst>
          </p:nvPr>
        </p:nvGraphicFramePr>
        <p:xfrm>
          <a:off x="822323" y="1100138"/>
          <a:ext cx="7026276" cy="4691062"/>
        </p:xfrm>
        <a:graphic>
          <a:graphicData uri="http://schemas.openxmlformats.org/drawingml/2006/table">
            <a:tbl>
              <a:tblPr firstRow="1" firstCol="1" bandRow="1">
                <a:tableStyleId>{5C22544A-7EE6-4342-B048-85BDC9FD1C3A}</a:tableStyleId>
              </a:tblPr>
              <a:tblGrid>
                <a:gridCol w="2342092">
                  <a:extLst>
                    <a:ext uri="{9D8B030D-6E8A-4147-A177-3AD203B41FA5}">
                      <a16:colId xmlns="" xmlns:a16="http://schemas.microsoft.com/office/drawing/2014/main" val="20000"/>
                    </a:ext>
                  </a:extLst>
                </a:gridCol>
                <a:gridCol w="2342092">
                  <a:extLst>
                    <a:ext uri="{9D8B030D-6E8A-4147-A177-3AD203B41FA5}">
                      <a16:colId xmlns="" xmlns:a16="http://schemas.microsoft.com/office/drawing/2014/main" val="20001"/>
                    </a:ext>
                  </a:extLst>
                </a:gridCol>
                <a:gridCol w="2342092">
                  <a:extLst>
                    <a:ext uri="{9D8B030D-6E8A-4147-A177-3AD203B41FA5}">
                      <a16:colId xmlns="" xmlns:a16="http://schemas.microsoft.com/office/drawing/2014/main" val="20002"/>
                    </a:ext>
                  </a:extLst>
                </a:gridCol>
              </a:tblGrid>
              <a:tr h="1814027">
                <a:tc>
                  <a:txBody>
                    <a:bodyPr/>
                    <a:lstStyle/>
                    <a:p>
                      <a:pPr marL="0" marR="0">
                        <a:lnSpc>
                          <a:spcPct val="115000"/>
                        </a:lnSpc>
                        <a:spcBef>
                          <a:spcPts val="0"/>
                        </a:spcBef>
                        <a:spcAft>
                          <a:spcPts val="0"/>
                        </a:spcAft>
                      </a:pPr>
                      <a:r>
                        <a:rPr lang="en-US" sz="1800" b="1" dirty="0">
                          <a:effectLst/>
                        </a:rPr>
                        <a:t>Belief</a:t>
                      </a:r>
                      <a:endParaRPr lang="en-US" sz="1800" b="1" dirty="0">
                        <a:effectLst/>
                        <a:latin typeface="Calibri"/>
                        <a:ea typeface="Calibri"/>
                        <a:cs typeface="Times New Roman"/>
                      </a:endParaRPr>
                    </a:p>
                  </a:txBody>
                  <a:tcPr marL="68573" marR="68573" marT="0" marB="0"/>
                </a:tc>
                <a:tc>
                  <a:txBody>
                    <a:bodyPr/>
                    <a:lstStyle/>
                    <a:p>
                      <a:pPr marL="0" marR="0">
                        <a:lnSpc>
                          <a:spcPct val="115000"/>
                        </a:lnSpc>
                        <a:spcBef>
                          <a:spcPts val="0"/>
                        </a:spcBef>
                        <a:spcAft>
                          <a:spcPts val="0"/>
                        </a:spcAft>
                      </a:pPr>
                      <a:r>
                        <a:rPr lang="en-US" sz="2000" b="1" baseline="0" dirty="0">
                          <a:solidFill>
                            <a:schemeClr val="tx1"/>
                          </a:solidFill>
                          <a:effectLst/>
                        </a:rPr>
                        <a:t>Capabilities are primarily seen as inborn talents which are hardly changeable.</a:t>
                      </a:r>
                      <a:endParaRPr lang="en-US" sz="2000" b="1" baseline="0" dirty="0">
                        <a:solidFill>
                          <a:schemeClr val="tx1"/>
                        </a:solidFill>
                        <a:effectLst/>
                        <a:latin typeface="Calibri"/>
                        <a:ea typeface="Calibri"/>
                        <a:cs typeface="Times New Roman"/>
                      </a:endParaRPr>
                    </a:p>
                  </a:txBody>
                  <a:tcPr marL="68573" marR="68573" marT="0" marB="0">
                    <a:solidFill>
                      <a:schemeClr val="bg1">
                        <a:lumMod val="75000"/>
                      </a:schemeClr>
                    </a:solidFill>
                  </a:tcPr>
                </a:tc>
                <a:tc>
                  <a:txBody>
                    <a:bodyPr/>
                    <a:lstStyle/>
                    <a:p>
                      <a:pPr marL="0" marR="0">
                        <a:lnSpc>
                          <a:spcPct val="115000"/>
                        </a:lnSpc>
                        <a:spcBef>
                          <a:spcPts val="0"/>
                        </a:spcBef>
                        <a:spcAft>
                          <a:spcPts val="0"/>
                        </a:spcAft>
                      </a:pPr>
                      <a:r>
                        <a:rPr lang="en-US" sz="2000" b="1" baseline="0" dirty="0">
                          <a:solidFill>
                            <a:schemeClr val="tx1"/>
                          </a:solidFill>
                          <a:effectLst/>
                        </a:rPr>
                        <a:t>Capabilities are seen as mutable by effort and effective learning strategies.</a:t>
                      </a:r>
                      <a:endParaRPr lang="en-US" sz="2000" b="1" baseline="0" dirty="0">
                        <a:solidFill>
                          <a:schemeClr val="tx1"/>
                        </a:solidFill>
                        <a:effectLst/>
                        <a:latin typeface="Calibri"/>
                        <a:ea typeface="Calibri"/>
                        <a:cs typeface="Times New Roman"/>
                      </a:endParaRPr>
                    </a:p>
                  </a:txBody>
                  <a:tcPr marL="68573" marR="68573" marT="0" marB="0">
                    <a:solidFill>
                      <a:schemeClr val="bg1">
                        <a:lumMod val="75000"/>
                      </a:schemeClr>
                    </a:solidFill>
                  </a:tcPr>
                </a:tc>
                <a:extLst>
                  <a:ext uri="{0D108BD9-81ED-4DB2-BD59-A6C34878D82A}">
                    <a16:rowId xmlns="" xmlns:a16="http://schemas.microsoft.com/office/drawing/2014/main" val="10000"/>
                  </a:ext>
                </a:extLst>
              </a:tr>
              <a:tr h="1078888">
                <a:tc>
                  <a:txBody>
                    <a:bodyPr/>
                    <a:lstStyle/>
                    <a:p>
                      <a:pPr marL="0" marR="0">
                        <a:lnSpc>
                          <a:spcPct val="115000"/>
                        </a:lnSpc>
                        <a:spcBef>
                          <a:spcPts val="0"/>
                        </a:spcBef>
                        <a:spcAft>
                          <a:spcPts val="0"/>
                        </a:spcAft>
                      </a:pPr>
                      <a:r>
                        <a:rPr lang="en-US" sz="1800" dirty="0">
                          <a:effectLst/>
                        </a:rPr>
                        <a:t>Tendency</a:t>
                      </a:r>
                      <a:endParaRPr lang="en-US" sz="1800" dirty="0">
                        <a:effectLst/>
                        <a:latin typeface="Calibri"/>
                        <a:ea typeface="Calibri"/>
                        <a:cs typeface="Times New Roman"/>
                      </a:endParaRPr>
                    </a:p>
                  </a:txBody>
                  <a:tcPr marL="68573" marR="68573" marT="0" marB="0"/>
                </a:tc>
                <a:tc>
                  <a:txBody>
                    <a:bodyPr/>
                    <a:lstStyle/>
                    <a:p>
                      <a:pPr marL="0" marR="0">
                        <a:lnSpc>
                          <a:spcPct val="115000"/>
                        </a:lnSpc>
                        <a:spcBef>
                          <a:spcPts val="0"/>
                        </a:spcBef>
                        <a:spcAft>
                          <a:spcPts val="0"/>
                        </a:spcAft>
                      </a:pPr>
                      <a:r>
                        <a:rPr lang="en-US" sz="2000" b="1" dirty="0">
                          <a:effectLst/>
                        </a:rPr>
                        <a:t>To try to appear as capable as much as possible.</a:t>
                      </a:r>
                      <a:endParaRPr lang="en-US" sz="2000" b="1" dirty="0">
                        <a:effectLst/>
                        <a:latin typeface="Calibri"/>
                        <a:ea typeface="Calibri"/>
                        <a:cs typeface="Times New Roman"/>
                      </a:endParaRPr>
                    </a:p>
                  </a:txBody>
                  <a:tcPr marL="68573" marR="68573" marT="0" marB="0">
                    <a:solidFill>
                      <a:schemeClr val="bg1">
                        <a:lumMod val="75000"/>
                      </a:schemeClr>
                    </a:solidFill>
                  </a:tcPr>
                </a:tc>
                <a:tc>
                  <a:txBody>
                    <a:bodyPr/>
                    <a:lstStyle/>
                    <a:p>
                      <a:pPr marL="0" marR="0">
                        <a:lnSpc>
                          <a:spcPct val="115000"/>
                        </a:lnSpc>
                        <a:spcBef>
                          <a:spcPts val="0"/>
                        </a:spcBef>
                        <a:spcAft>
                          <a:spcPts val="0"/>
                        </a:spcAft>
                      </a:pPr>
                      <a:r>
                        <a:rPr lang="en-US" sz="2000" b="1" dirty="0">
                          <a:effectLst/>
                        </a:rPr>
                        <a:t>To try to learn and improve as much as possible.</a:t>
                      </a:r>
                      <a:endParaRPr lang="en-US" sz="2000" b="1" dirty="0">
                        <a:effectLst/>
                        <a:latin typeface="Calibri"/>
                        <a:ea typeface="Calibri"/>
                        <a:cs typeface="Times New Roman"/>
                      </a:endParaRPr>
                    </a:p>
                  </a:txBody>
                  <a:tcPr marL="68573" marR="68573" marT="0" marB="0">
                    <a:solidFill>
                      <a:schemeClr val="bg1">
                        <a:lumMod val="75000"/>
                      </a:schemeClr>
                    </a:solidFill>
                  </a:tcPr>
                </a:tc>
                <a:extLst>
                  <a:ext uri="{0D108BD9-81ED-4DB2-BD59-A6C34878D82A}">
                    <a16:rowId xmlns="" xmlns:a16="http://schemas.microsoft.com/office/drawing/2014/main" val="10001"/>
                  </a:ext>
                </a:extLst>
              </a:tr>
              <a:tr h="1798147">
                <a:tc>
                  <a:txBody>
                    <a:bodyPr/>
                    <a:lstStyle/>
                    <a:p>
                      <a:pPr marL="0" marR="0">
                        <a:lnSpc>
                          <a:spcPct val="115000"/>
                        </a:lnSpc>
                        <a:spcBef>
                          <a:spcPts val="0"/>
                        </a:spcBef>
                        <a:spcAft>
                          <a:spcPts val="0"/>
                        </a:spcAft>
                      </a:pPr>
                      <a:r>
                        <a:rPr lang="en-US" sz="1800" dirty="0">
                          <a:effectLst/>
                        </a:rPr>
                        <a:t>Challenges</a:t>
                      </a:r>
                      <a:endParaRPr lang="en-US" sz="1800" dirty="0">
                        <a:effectLst/>
                        <a:latin typeface="Calibri"/>
                        <a:ea typeface="Calibri"/>
                        <a:cs typeface="Times New Roman"/>
                      </a:endParaRPr>
                    </a:p>
                  </a:txBody>
                  <a:tcPr marL="68573" marR="68573" marT="0" marB="0"/>
                </a:tc>
                <a:tc>
                  <a:txBody>
                    <a:bodyPr/>
                    <a:lstStyle/>
                    <a:p>
                      <a:pPr marL="0" marR="0">
                        <a:lnSpc>
                          <a:spcPct val="115000"/>
                        </a:lnSpc>
                        <a:spcBef>
                          <a:spcPts val="0"/>
                        </a:spcBef>
                        <a:spcAft>
                          <a:spcPts val="0"/>
                        </a:spcAft>
                      </a:pPr>
                      <a:r>
                        <a:rPr lang="en-US" sz="2000" b="1" dirty="0">
                          <a:effectLst/>
                        </a:rPr>
                        <a:t>Are avoided because, in case of failure, they can give an impression of lack of talent.</a:t>
                      </a:r>
                      <a:endParaRPr lang="en-US" sz="2000" b="1" dirty="0">
                        <a:effectLst/>
                        <a:latin typeface="Calibri"/>
                        <a:ea typeface="Calibri"/>
                        <a:cs typeface="Times New Roman"/>
                      </a:endParaRPr>
                    </a:p>
                  </a:txBody>
                  <a:tcPr marL="68573" marR="68573" marT="0" marB="0">
                    <a:solidFill>
                      <a:schemeClr val="bg1">
                        <a:lumMod val="75000"/>
                      </a:schemeClr>
                    </a:solidFill>
                  </a:tcPr>
                </a:tc>
                <a:tc>
                  <a:txBody>
                    <a:bodyPr/>
                    <a:lstStyle/>
                    <a:p>
                      <a:pPr marL="0" marR="0">
                        <a:lnSpc>
                          <a:spcPct val="115000"/>
                        </a:lnSpc>
                        <a:spcBef>
                          <a:spcPts val="0"/>
                        </a:spcBef>
                        <a:spcAft>
                          <a:spcPts val="0"/>
                        </a:spcAft>
                      </a:pPr>
                      <a:r>
                        <a:rPr lang="en-US" sz="2000" b="1" dirty="0">
                          <a:effectLst/>
                        </a:rPr>
                        <a:t>Are embraced because you can learn from them and they can lead to growth.</a:t>
                      </a:r>
                      <a:endParaRPr lang="en-US" sz="2000" b="1" dirty="0">
                        <a:effectLst/>
                        <a:latin typeface="Calibri"/>
                        <a:ea typeface="Calibri"/>
                        <a:cs typeface="Times New Roman"/>
                      </a:endParaRPr>
                    </a:p>
                  </a:txBody>
                  <a:tcPr marL="68573" marR="68573" marT="0" marB="0">
                    <a:solidFill>
                      <a:schemeClr val="bg1">
                        <a:lumMod val="75000"/>
                      </a:schemeClr>
                    </a:solidFill>
                  </a:tcPr>
                </a:tc>
                <a:extLst>
                  <a:ext uri="{0D108BD9-81ED-4DB2-BD59-A6C34878D82A}">
                    <a16:rowId xmlns="" xmlns:a16="http://schemas.microsoft.com/office/drawing/2014/main" val="10002"/>
                  </a:ext>
                </a:extLst>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4600" y="6046051"/>
            <a:ext cx="2282959" cy="452674"/>
          </a:xfrm>
          <a:prstGeom prst="rect">
            <a:avLst/>
          </a:prstGeom>
        </p:spPr>
      </p:pic>
    </p:spTree>
    <p:extLst>
      <p:ext uri="{BB962C8B-B14F-4D97-AF65-F5344CB8AC3E}">
        <p14:creationId xmlns:p14="http://schemas.microsoft.com/office/powerpoint/2010/main" val="1249282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Fixed vs growth</a:t>
            </a:r>
          </a:p>
        </p:txBody>
      </p:sp>
      <p:sp>
        <p:nvSpPr>
          <p:cNvPr id="3" name="Content Placeholder 2"/>
          <p:cNvSpPr>
            <a:spLocks noGrp="1"/>
          </p:cNvSpPr>
          <p:nvPr>
            <p:ph idx="1"/>
          </p:nvPr>
        </p:nvSpPr>
        <p:spPr/>
        <p:txBody>
          <a:bodyPr/>
          <a:lstStyle/>
          <a:p>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3153147611"/>
              </p:ext>
            </p:extLst>
          </p:nvPr>
        </p:nvGraphicFramePr>
        <p:xfrm>
          <a:off x="685800" y="990600"/>
          <a:ext cx="7543800" cy="5135902"/>
        </p:xfrm>
        <a:graphic>
          <a:graphicData uri="http://schemas.openxmlformats.org/drawingml/2006/table">
            <a:tbl>
              <a:tblPr firstRow="1" firstCol="1" bandRow="1">
                <a:tableStyleId>{5C22544A-7EE6-4342-B048-85BDC9FD1C3A}</a:tableStyleId>
              </a:tblPr>
              <a:tblGrid>
                <a:gridCol w="2514600">
                  <a:extLst>
                    <a:ext uri="{9D8B030D-6E8A-4147-A177-3AD203B41FA5}">
                      <a16:colId xmlns="" xmlns:a16="http://schemas.microsoft.com/office/drawing/2014/main" val="20000"/>
                    </a:ext>
                  </a:extLst>
                </a:gridCol>
                <a:gridCol w="2514600">
                  <a:extLst>
                    <a:ext uri="{9D8B030D-6E8A-4147-A177-3AD203B41FA5}">
                      <a16:colId xmlns="" xmlns:a16="http://schemas.microsoft.com/office/drawing/2014/main" val="20001"/>
                    </a:ext>
                  </a:extLst>
                </a:gridCol>
                <a:gridCol w="2514600">
                  <a:extLst>
                    <a:ext uri="{9D8B030D-6E8A-4147-A177-3AD203B41FA5}">
                      <a16:colId xmlns="" xmlns:a16="http://schemas.microsoft.com/office/drawing/2014/main" val="20002"/>
                    </a:ext>
                  </a:extLst>
                </a:gridCol>
              </a:tblGrid>
              <a:tr h="1277144">
                <a:tc>
                  <a:txBody>
                    <a:bodyPr/>
                    <a:lstStyle/>
                    <a:p>
                      <a:pPr marL="0" marR="0">
                        <a:lnSpc>
                          <a:spcPct val="115000"/>
                        </a:lnSpc>
                        <a:spcBef>
                          <a:spcPts val="0"/>
                        </a:spcBef>
                        <a:spcAft>
                          <a:spcPts val="0"/>
                        </a:spcAft>
                      </a:pPr>
                      <a:r>
                        <a:rPr lang="en-US" sz="1800" dirty="0">
                          <a:effectLst/>
                        </a:rPr>
                        <a:t>View on Effort</a:t>
                      </a:r>
                      <a:endParaRPr lang="en-US" sz="1800" dirty="0">
                        <a:effectLst/>
                        <a:latin typeface="Calibri"/>
                        <a:ea typeface="Calibri"/>
                        <a:cs typeface="Times New Roman"/>
                      </a:endParaRPr>
                    </a:p>
                  </a:txBody>
                  <a:tcPr marL="68573" marR="68573" marT="0" marB="0"/>
                </a:tc>
                <a:tc>
                  <a:txBody>
                    <a:bodyPr/>
                    <a:lstStyle/>
                    <a:p>
                      <a:pPr marL="0" marR="0">
                        <a:lnSpc>
                          <a:spcPct val="115000"/>
                        </a:lnSpc>
                        <a:spcBef>
                          <a:spcPts val="0"/>
                        </a:spcBef>
                        <a:spcAft>
                          <a:spcPts val="0"/>
                        </a:spcAft>
                      </a:pPr>
                      <a:r>
                        <a:rPr lang="en-US" sz="2000" b="1" baseline="0" dirty="0">
                          <a:solidFill>
                            <a:schemeClr val="tx1"/>
                          </a:solidFill>
                          <a:effectLst/>
                        </a:rPr>
                        <a:t>Is seen as an indication of a lack of talent.</a:t>
                      </a:r>
                      <a:endParaRPr lang="en-US" sz="2000" b="1" baseline="0" dirty="0">
                        <a:solidFill>
                          <a:schemeClr val="tx1"/>
                        </a:solidFill>
                        <a:effectLst/>
                        <a:latin typeface="Calibri"/>
                        <a:ea typeface="Calibri"/>
                        <a:cs typeface="Times New Roman"/>
                      </a:endParaRPr>
                    </a:p>
                  </a:txBody>
                  <a:tcPr marL="68573" marR="68573" marT="0" marB="0">
                    <a:solidFill>
                      <a:schemeClr val="bg1">
                        <a:lumMod val="75000"/>
                      </a:schemeClr>
                    </a:solidFill>
                  </a:tcPr>
                </a:tc>
                <a:tc>
                  <a:txBody>
                    <a:bodyPr/>
                    <a:lstStyle/>
                    <a:p>
                      <a:pPr marL="0" marR="0">
                        <a:lnSpc>
                          <a:spcPct val="115000"/>
                        </a:lnSpc>
                        <a:spcBef>
                          <a:spcPts val="0"/>
                        </a:spcBef>
                        <a:spcAft>
                          <a:spcPts val="0"/>
                        </a:spcAft>
                      </a:pPr>
                      <a:r>
                        <a:rPr lang="en-US" sz="2000" b="1" baseline="0" dirty="0">
                          <a:solidFill>
                            <a:schemeClr val="tx1"/>
                          </a:solidFill>
                          <a:effectLst/>
                        </a:rPr>
                        <a:t>Is seen as normal and a necessary step to growth.</a:t>
                      </a:r>
                      <a:endParaRPr lang="en-US" sz="2000" b="1" baseline="0" dirty="0">
                        <a:solidFill>
                          <a:schemeClr val="tx1"/>
                        </a:solidFill>
                        <a:effectLst/>
                        <a:latin typeface="Calibri"/>
                        <a:ea typeface="Calibri"/>
                        <a:cs typeface="Times New Roman"/>
                      </a:endParaRPr>
                    </a:p>
                  </a:txBody>
                  <a:tcPr marL="68573" marR="68573" marT="0" marB="0">
                    <a:solidFill>
                      <a:schemeClr val="bg1">
                        <a:lumMod val="75000"/>
                      </a:schemeClr>
                    </a:solidFill>
                  </a:tcPr>
                </a:tc>
                <a:extLst>
                  <a:ext uri="{0D108BD9-81ED-4DB2-BD59-A6C34878D82A}">
                    <a16:rowId xmlns="" xmlns:a16="http://schemas.microsoft.com/office/drawing/2014/main" val="10000"/>
                  </a:ext>
                </a:extLst>
              </a:tr>
              <a:tr h="1702858">
                <a:tc>
                  <a:txBody>
                    <a:bodyPr/>
                    <a:lstStyle/>
                    <a:p>
                      <a:pPr marL="0" marR="0">
                        <a:lnSpc>
                          <a:spcPct val="115000"/>
                        </a:lnSpc>
                        <a:spcBef>
                          <a:spcPts val="0"/>
                        </a:spcBef>
                        <a:spcAft>
                          <a:spcPts val="0"/>
                        </a:spcAft>
                      </a:pPr>
                      <a:r>
                        <a:rPr lang="en-US" sz="1800" dirty="0">
                          <a:effectLst/>
                        </a:rPr>
                        <a:t>Response to Adversity/Failure</a:t>
                      </a:r>
                      <a:endParaRPr lang="en-US" sz="1800" dirty="0">
                        <a:effectLst/>
                        <a:latin typeface="Calibri"/>
                        <a:ea typeface="Calibri"/>
                        <a:cs typeface="Times New Roman"/>
                      </a:endParaRPr>
                    </a:p>
                  </a:txBody>
                  <a:tcPr marL="68573" marR="68573" marT="0" marB="0"/>
                </a:tc>
                <a:tc>
                  <a:txBody>
                    <a:bodyPr/>
                    <a:lstStyle/>
                    <a:p>
                      <a:pPr marL="0" marR="0">
                        <a:lnSpc>
                          <a:spcPct val="115000"/>
                        </a:lnSpc>
                        <a:spcBef>
                          <a:spcPts val="0"/>
                        </a:spcBef>
                        <a:spcAft>
                          <a:spcPts val="0"/>
                        </a:spcAft>
                      </a:pPr>
                      <a:r>
                        <a:rPr lang="en-US" sz="2000" b="1" dirty="0">
                          <a:effectLst/>
                        </a:rPr>
                        <a:t>Is seen as an indication of a lack of talent, often leads to giving up early.</a:t>
                      </a:r>
                      <a:endParaRPr lang="en-US" sz="2000" b="1" dirty="0">
                        <a:effectLst/>
                        <a:latin typeface="Calibri"/>
                        <a:ea typeface="Calibri"/>
                        <a:cs typeface="Times New Roman"/>
                      </a:endParaRPr>
                    </a:p>
                  </a:txBody>
                  <a:tcPr marL="68573" marR="68573" marT="0" marB="0">
                    <a:solidFill>
                      <a:schemeClr val="bg1">
                        <a:lumMod val="75000"/>
                      </a:schemeClr>
                    </a:solidFill>
                  </a:tcPr>
                </a:tc>
                <a:tc>
                  <a:txBody>
                    <a:bodyPr/>
                    <a:lstStyle/>
                    <a:p>
                      <a:pPr marL="0" marR="0">
                        <a:lnSpc>
                          <a:spcPct val="115000"/>
                        </a:lnSpc>
                        <a:spcBef>
                          <a:spcPts val="0"/>
                        </a:spcBef>
                        <a:spcAft>
                          <a:spcPts val="0"/>
                        </a:spcAft>
                      </a:pPr>
                      <a:r>
                        <a:rPr lang="en-US" sz="2000" b="1" dirty="0">
                          <a:effectLst/>
                        </a:rPr>
                        <a:t>Is seen as an indication that more effort and/or better strategies are needed.</a:t>
                      </a:r>
                      <a:endParaRPr lang="en-US" sz="2000" b="1" dirty="0">
                        <a:effectLst/>
                        <a:latin typeface="Calibri"/>
                        <a:ea typeface="Calibri"/>
                        <a:cs typeface="Times New Roman"/>
                      </a:endParaRPr>
                    </a:p>
                  </a:txBody>
                  <a:tcPr marL="68573" marR="68573" marT="0" marB="0">
                    <a:solidFill>
                      <a:schemeClr val="bg1">
                        <a:lumMod val="75000"/>
                      </a:schemeClr>
                    </a:solidFill>
                  </a:tcPr>
                </a:tc>
                <a:extLst>
                  <a:ext uri="{0D108BD9-81ED-4DB2-BD59-A6C34878D82A}">
                    <a16:rowId xmlns="" xmlns:a16="http://schemas.microsoft.com/office/drawing/2014/main" val="10001"/>
                  </a:ext>
                </a:extLst>
              </a:tr>
              <a:tr h="2128573">
                <a:tc>
                  <a:txBody>
                    <a:bodyPr/>
                    <a:lstStyle/>
                    <a:p>
                      <a:pPr marL="0" marR="0">
                        <a:lnSpc>
                          <a:spcPct val="115000"/>
                        </a:lnSpc>
                        <a:spcBef>
                          <a:spcPts val="0"/>
                        </a:spcBef>
                        <a:spcAft>
                          <a:spcPts val="0"/>
                        </a:spcAft>
                      </a:pPr>
                      <a:r>
                        <a:rPr lang="en-US" sz="1800" dirty="0">
                          <a:effectLst/>
                        </a:rPr>
                        <a:t>Response to Criticism</a:t>
                      </a:r>
                      <a:endParaRPr lang="en-US" sz="1800" dirty="0">
                        <a:effectLst/>
                        <a:latin typeface="Calibri"/>
                        <a:ea typeface="Calibri"/>
                        <a:cs typeface="Times New Roman"/>
                      </a:endParaRPr>
                    </a:p>
                  </a:txBody>
                  <a:tcPr marL="68573" marR="68573" marT="0" marB="0"/>
                </a:tc>
                <a:tc>
                  <a:txBody>
                    <a:bodyPr/>
                    <a:lstStyle/>
                    <a:p>
                      <a:pPr marL="0" marR="0">
                        <a:lnSpc>
                          <a:spcPct val="115000"/>
                        </a:lnSpc>
                        <a:spcBef>
                          <a:spcPts val="0"/>
                        </a:spcBef>
                        <a:spcAft>
                          <a:spcPts val="0"/>
                        </a:spcAft>
                      </a:pPr>
                      <a:r>
                        <a:rPr lang="en-US" sz="2000" b="1" dirty="0">
                          <a:effectLst/>
                        </a:rPr>
                        <a:t>Self-defeating defensiveness; own mistakes are not recognized or admitted.</a:t>
                      </a:r>
                      <a:endParaRPr lang="en-US" sz="2000" b="1" dirty="0">
                        <a:effectLst/>
                        <a:latin typeface="Calibri"/>
                        <a:ea typeface="Calibri"/>
                        <a:cs typeface="Times New Roman"/>
                      </a:endParaRPr>
                    </a:p>
                  </a:txBody>
                  <a:tcPr marL="68573" marR="68573" marT="0" marB="0">
                    <a:solidFill>
                      <a:schemeClr val="bg1">
                        <a:lumMod val="75000"/>
                      </a:schemeClr>
                    </a:solidFill>
                  </a:tcPr>
                </a:tc>
                <a:tc>
                  <a:txBody>
                    <a:bodyPr/>
                    <a:lstStyle/>
                    <a:p>
                      <a:pPr marL="0" marR="0">
                        <a:lnSpc>
                          <a:spcPct val="115000"/>
                        </a:lnSpc>
                        <a:spcBef>
                          <a:spcPts val="0"/>
                        </a:spcBef>
                        <a:spcAft>
                          <a:spcPts val="0"/>
                        </a:spcAft>
                      </a:pPr>
                      <a:r>
                        <a:rPr lang="en-US" sz="2000" b="1" dirty="0">
                          <a:effectLst/>
                        </a:rPr>
                        <a:t>Inquisitive and interested, eager to learn and open to feedback and suggestions.</a:t>
                      </a:r>
                      <a:endParaRPr lang="en-US" sz="2000" b="1" dirty="0">
                        <a:effectLst/>
                        <a:latin typeface="Calibri"/>
                        <a:ea typeface="Calibri"/>
                        <a:cs typeface="Times New Roman"/>
                      </a:endParaRPr>
                    </a:p>
                  </a:txBody>
                  <a:tcPr marL="68573" marR="68573" marT="0" marB="0">
                    <a:solidFill>
                      <a:schemeClr val="bg1">
                        <a:lumMod val="75000"/>
                      </a:schemeClr>
                    </a:solidFill>
                  </a:tcPr>
                </a:tc>
                <a:extLst>
                  <a:ext uri="{0D108BD9-81ED-4DB2-BD59-A6C34878D82A}">
                    <a16:rowId xmlns="" xmlns:a16="http://schemas.microsoft.com/office/drawing/2014/main" val="10002"/>
                  </a:ext>
                </a:extLst>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9400" y="6272388"/>
            <a:ext cx="2282959" cy="452674"/>
          </a:xfrm>
          <a:prstGeom prst="rect">
            <a:avLst/>
          </a:prstGeom>
        </p:spPr>
      </p:pic>
    </p:spTree>
    <p:extLst>
      <p:ext uri="{BB962C8B-B14F-4D97-AF65-F5344CB8AC3E}">
        <p14:creationId xmlns:p14="http://schemas.microsoft.com/office/powerpoint/2010/main" val="1261891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Fixed vs growth</a:t>
            </a:r>
          </a:p>
        </p:txBody>
      </p:sp>
      <p:sp>
        <p:nvSpPr>
          <p:cNvPr id="3" name="Content Placeholder 2"/>
          <p:cNvSpPr>
            <a:spLocks noGrp="1"/>
          </p:cNvSpPr>
          <p:nvPr>
            <p:ph idx="1"/>
          </p:nvPr>
        </p:nvSpPr>
        <p:spPr/>
        <p:txBody>
          <a:bodyPr/>
          <a:lstStyle/>
          <a:p>
            <a:endParaRPr lang="en-US" dirty="0"/>
          </a:p>
        </p:txBody>
      </p:sp>
      <p:graphicFrame>
        <p:nvGraphicFramePr>
          <p:cNvPr id="4" name="Content Placeholder 2"/>
          <p:cNvGraphicFramePr>
            <a:graphicFrameLocks/>
          </p:cNvGraphicFramePr>
          <p:nvPr>
            <p:extLst>
              <p:ext uri="{D42A27DB-BD31-4B8C-83A1-F6EECF244321}">
                <p14:modId xmlns:p14="http://schemas.microsoft.com/office/powerpoint/2010/main" val="1744420281"/>
              </p:ext>
            </p:extLst>
          </p:nvPr>
        </p:nvGraphicFramePr>
        <p:xfrm>
          <a:off x="762000" y="1143000"/>
          <a:ext cx="7467600" cy="4871009"/>
        </p:xfrm>
        <a:graphic>
          <a:graphicData uri="http://schemas.openxmlformats.org/drawingml/2006/table">
            <a:tbl>
              <a:tblPr firstRow="1" firstCol="1" bandRow="1">
                <a:tableStyleId>{5C22544A-7EE6-4342-B048-85BDC9FD1C3A}</a:tableStyleId>
              </a:tblPr>
              <a:tblGrid>
                <a:gridCol w="2489200">
                  <a:extLst>
                    <a:ext uri="{9D8B030D-6E8A-4147-A177-3AD203B41FA5}">
                      <a16:colId xmlns="" xmlns:a16="http://schemas.microsoft.com/office/drawing/2014/main" val="20000"/>
                    </a:ext>
                  </a:extLst>
                </a:gridCol>
                <a:gridCol w="2489200">
                  <a:extLst>
                    <a:ext uri="{9D8B030D-6E8A-4147-A177-3AD203B41FA5}">
                      <a16:colId xmlns="" xmlns:a16="http://schemas.microsoft.com/office/drawing/2014/main" val="20001"/>
                    </a:ext>
                  </a:extLst>
                </a:gridCol>
                <a:gridCol w="2489200">
                  <a:extLst>
                    <a:ext uri="{9D8B030D-6E8A-4147-A177-3AD203B41FA5}">
                      <a16:colId xmlns="" xmlns:a16="http://schemas.microsoft.com/office/drawing/2014/main" val="20002"/>
                    </a:ext>
                  </a:extLst>
                </a:gridCol>
              </a:tblGrid>
              <a:tr h="1745672">
                <a:tc>
                  <a:txBody>
                    <a:bodyPr/>
                    <a:lstStyle/>
                    <a:p>
                      <a:pPr marL="0" marR="0">
                        <a:lnSpc>
                          <a:spcPct val="115000"/>
                        </a:lnSpc>
                        <a:spcBef>
                          <a:spcPts val="0"/>
                        </a:spcBef>
                        <a:spcAft>
                          <a:spcPts val="0"/>
                        </a:spcAft>
                      </a:pPr>
                      <a:r>
                        <a:rPr lang="en-US" sz="2000" b="1" dirty="0">
                          <a:effectLst/>
                        </a:rPr>
                        <a:t>View on Success of Others</a:t>
                      </a:r>
                      <a:endParaRPr lang="en-US" sz="2000" b="1" dirty="0">
                        <a:effectLst/>
                        <a:latin typeface="Calibri"/>
                        <a:ea typeface="Calibri"/>
                        <a:cs typeface="Times New Roman"/>
                      </a:endParaRPr>
                    </a:p>
                  </a:txBody>
                  <a:tcPr marL="68573" marR="68573" marT="0" marB="0"/>
                </a:tc>
                <a:tc>
                  <a:txBody>
                    <a:bodyPr/>
                    <a:lstStyle/>
                    <a:p>
                      <a:pPr marL="0" marR="0">
                        <a:lnSpc>
                          <a:spcPct val="115000"/>
                        </a:lnSpc>
                        <a:spcBef>
                          <a:spcPts val="0"/>
                        </a:spcBef>
                        <a:spcAft>
                          <a:spcPts val="0"/>
                        </a:spcAft>
                      </a:pPr>
                      <a:r>
                        <a:rPr lang="en-US" sz="2000" b="1" baseline="0" dirty="0">
                          <a:solidFill>
                            <a:schemeClr val="tx1"/>
                          </a:solidFill>
                          <a:effectLst/>
                        </a:rPr>
                        <a:t>Is seen as a threat because these other people might be viewed as more talented.</a:t>
                      </a:r>
                      <a:endParaRPr lang="en-US" sz="2000" b="1" baseline="0" dirty="0">
                        <a:solidFill>
                          <a:schemeClr val="tx1"/>
                        </a:solidFill>
                        <a:effectLst/>
                        <a:latin typeface="Calibri"/>
                        <a:ea typeface="Calibri"/>
                        <a:cs typeface="Times New Roman"/>
                      </a:endParaRPr>
                    </a:p>
                  </a:txBody>
                  <a:tcPr marL="68573" marR="68573" marT="0" marB="0">
                    <a:solidFill>
                      <a:schemeClr val="bg1">
                        <a:lumMod val="75000"/>
                      </a:schemeClr>
                    </a:solidFill>
                  </a:tcPr>
                </a:tc>
                <a:tc>
                  <a:txBody>
                    <a:bodyPr/>
                    <a:lstStyle/>
                    <a:p>
                      <a:pPr marL="0" marR="0">
                        <a:lnSpc>
                          <a:spcPct val="115000"/>
                        </a:lnSpc>
                        <a:spcBef>
                          <a:spcPts val="0"/>
                        </a:spcBef>
                        <a:spcAft>
                          <a:spcPts val="0"/>
                        </a:spcAft>
                      </a:pPr>
                      <a:r>
                        <a:rPr lang="en-US" sz="2000" b="1" baseline="0" dirty="0">
                          <a:solidFill>
                            <a:schemeClr val="tx1"/>
                          </a:solidFill>
                          <a:effectLst/>
                        </a:rPr>
                        <a:t>Is seen as inspirational because lessons can be drawn from it for further learning.</a:t>
                      </a:r>
                      <a:endParaRPr lang="en-US" sz="2000" b="1" baseline="0" dirty="0">
                        <a:solidFill>
                          <a:schemeClr val="tx1"/>
                        </a:solidFill>
                        <a:effectLst/>
                        <a:latin typeface="Calibri"/>
                        <a:ea typeface="Calibri"/>
                        <a:cs typeface="Times New Roman"/>
                      </a:endParaRPr>
                    </a:p>
                  </a:txBody>
                  <a:tcPr marL="68573" marR="68573" marT="0" marB="0">
                    <a:solidFill>
                      <a:schemeClr val="bg1">
                        <a:lumMod val="75000"/>
                      </a:schemeClr>
                    </a:solidFill>
                  </a:tcPr>
                </a:tc>
                <a:extLst>
                  <a:ext uri="{0D108BD9-81ED-4DB2-BD59-A6C34878D82A}">
                    <a16:rowId xmlns="" xmlns:a16="http://schemas.microsoft.com/office/drawing/2014/main" val="10000"/>
                  </a:ext>
                </a:extLst>
              </a:tr>
              <a:tr h="1745672">
                <a:tc>
                  <a:txBody>
                    <a:bodyPr/>
                    <a:lstStyle/>
                    <a:p>
                      <a:pPr marL="0" marR="0">
                        <a:lnSpc>
                          <a:spcPct val="115000"/>
                        </a:lnSpc>
                        <a:spcBef>
                          <a:spcPts val="0"/>
                        </a:spcBef>
                        <a:spcAft>
                          <a:spcPts val="0"/>
                        </a:spcAft>
                      </a:pPr>
                      <a:r>
                        <a:rPr lang="en-US" sz="2000" b="1" dirty="0">
                          <a:effectLst/>
                        </a:rPr>
                        <a:t>Impact on Own Development</a:t>
                      </a:r>
                      <a:endParaRPr lang="en-US" sz="2000" b="1" dirty="0">
                        <a:effectLst/>
                        <a:latin typeface="Calibri"/>
                        <a:ea typeface="Calibri"/>
                        <a:cs typeface="Times New Roman"/>
                      </a:endParaRPr>
                    </a:p>
                  </a:txBody>
                  <a:tcPr marL="68573" marR="68573" marT="0" marB="0"/>
                </a:tc>
                <a:tc>
                  <a:txBody>
                    <a:bodyPr/>
                    <a:lstStyle/>
                    <a:p>
                      <a:pPr marL="0" marR="0">
                        <a:lnSpc>
                          <a:spcPct val="115000"/>
                        </a:lnSpc>
                        <a:spcBef>
                          <a:spcPts val="0"/>
                        </a:spcBef>
                        <a:spcAft>
                          <a:spcPts val="0"/>
                        </a:spcAft>
                      </a:pPr>
                      <a:r>
                        <a:rPr lang="en-US" sz="2000" b="1" dirty="0">
                          <a:effectLst/>
                        </a:rPr>
                        <a:t>Potential is under-utilized which is seen as a confirmation of one’s own fixed mindset.</a:t>
                      </a:r>
                      <a:endParaRPr lang="en-US" sz="2000" b="1" dirty="0">
                        <a:effectLst/>
                        <a:latin typeface="Calibri"/>
                        <a:ea typeface="Calibri"/>
                        <a:cs typeface="Times New Roman"/>
                      </a:endParaRPr>
                    </a:p>
                  </a:txBody>
                  <a:tcPr marL="68573" marR="68573" marT="0" marB="0">
                    <a:solidFill>
                      <a:schemeClr val="bg1">
                        <a:lumMod val="75000"/>
                      </a:schemeClr>
                    </a:solidFill>
                  </a:tcPr>
                </a:tc>
                <a:tc>
                  <a:txBody>
                    <a:bodyPr/>
                    <a:lstStyle/>
                    <a:p>
                      <a:pPr marL="0" marR="0">
                        <a:lnSpc>
                          <a:spcPct val="115000"/>
                        </a:lnSpc>
                        <a:spcBef>
                          <a:spcPts val="0"/>
                        </a:spcBef>
                        <a:spcAft>
                          <a:spcPts val="0"/>
                        </a:spcAft>
                      </a:pPr>
                      <a:r>
                        <a:rPr lang="en-US" sz="2000" b="1" dirty="0">
                          <a:effectLst/>
                        </a:rPr>
                        <a:t>Potential is developed which is confirmation of one’s own growth mindset.</a:t>
                      </a:r>
                      <a:endParaRPr lang="en-US" sz="2000" b="1" dirty="0">
                        <a:effectLst/>
                        <a:latin typeface="Calibri"/>
                        <a:ea typeface="Calibri"/>
                        <a:cs typeface="Times New Roman"/>
                      </a:endParaRPr>
                    </a:p>
                  </a:txBody>
                  <a:tcPr marL="68573" marR="68573" marT="0" marB="0">
                    <a:solidFill>
                      <a:schemeClr val="bg1">
                        <a:lumMod val="75000"/>
                      </a:schemeClr>
                    </a:solidFill>
                  </a:tcPr>
                </a:tc>
                <a:extLst>
                  <a:ext uri="{0D108BD9-81ED-4DB2-BD59-A6C34878D82A}">
                    <a16:rowId xmlns="" xmlns:a16="http://schemas.microsoft.com/office/drawing/2014/main" val="10001"/>
                  </a:ext>
                </a:extLst>
              </a:tr>
              <a:tr h="1309255">
                <a:tc>
                  <a:txBody>
                    <a:bodyPr/>
                    <a:lstStyle/>
                    <a:p>
                      <a:pPr marL="0" marR="0">
                        <a:lnSpc>
                          <a:spcPct val="115000"/>
                        </a:lnSpc>
                        <a:spcBef>
                          <a:spcPts val="0"/>
                        </a:spcBef>
                        <a:spcAft>
                          <a:spcPts val="0"/>
                        </a:spcAft>
                      </a:pPr>
                      <a:r>
                        <a:rPr lang="en-US" sz="2000" b="1" dirty="0">
                          <a:effectLst/>
                        </a:rPr>
                        <a:t>Effect on Other People</a:t>
                      </a:r>
                      <a:endParaRPr lang="en-US" sz="2000" b="1" dirty="0">
                        <a:effectLst/>
                        <a:latin typeface="Calibri"/>
                        <a:ea typeface="Calibri"/>
                        <a:cs typeface="Times New Roman"/>
                      </a:endParaRPr>
                    </a:p>
                  </a:txBody>
                  <a:tcPr marL="68573" marR="68573" marT="0" marB="0"/>
                </a:tc>
                <a:tc>
                  <a:txBody>
                    <a:bodyPr/>
                    <a:lstStyle/>
                    <a:p>
                      <a:pPr marL="0" marR="0">
                        <a:lnSpc>
                          <a:spcPct val="115000"/>
                        </a:lnSpc>
                        <a:spcBef>
                          <a:spcPts val="0"/>
                        </a:spcBef>
                        <a:spcAft>
                          <a:spcPts val="0"/>
                        </a:spcAft>
                      </a:pPr>
                      <a:r>
                        <a:rPr lang="en-US" sz="2000" b="1" dirty="0">
                          <a:effectLst/>
                        </a:rPr>
                        <a:t>Can impede cooperation, feedback, and growth.</a:t>
                      </a:r>
                      <a:endParaRPr lang="en-US" sz="2000" b="1" dirty="0">
                        <a:effectLst/>
                        <a:latin typeface="Calibri"/>
                        <a:ea typeface="Calibri"/>
                        <a:cs typeface="Times New Roman"/>
                      </a:endParaRPr>
                    </a:p>
                  </a:txBody>
                  <a:tcPr marL="68573" marR="68573" marT="0" marB="0">
                    <a:solidFill>
                      <a:schemeClr val="bg1">
                        <a:lumMod val="75000"/>
                      </a:schemeClr>
                    </a:solidFill>
                  </a:tcPr>
                </a:tc>
                <a:tc>
                  <a:txBody>
                    <a:bodyPr/>
                    <a:lstStyle/>
                    <a:p>
                      <a:pPr marL="0" marR="0">
                        <a:lnSpc>
                          <a:spcPct val="115000"/>
                        </a:lnSpc>
                        <a:spcBef>
                          <a:spcPts val="0"/>
                        </a:spcBef>
                        <a:spcAft>
                          <a:spcPts val="0"/>
                        </a:spcAft>
                      </a:pPr>
                      <a:r>
                        <a:rPr lang="en-US" sz="2000" b="1" dirty="0">
                          <a:effectLst/>
                        </a:rPr>
                        <a:t>Can invite cooperation, feedback and tips and stimulate growth.</a:t>
                      </a:r>
                      <a:endParaRPr lang="en-US" sz="2000" b="1" dirty="0">
                        <a:effectLst/>
                        <a:latin typeface="Calibri"/>
                        <a:ea typeface="Calibri"/>
                        <a:cs typeface="Times New Roman"/>
                      </a:endParaRPr>
                    </a:p>
                  </a:txBody>
                  <a:tcPr marL="68573" marR="68573" marT="0" marB="0">
                    <a:solidFill>
                      <a:schemeClr val="bg1">
                        <a:lumMod val="75000"/>
                      </a:schemeClr>
                    </a:solidFill>
                  </a:tcPr>
                </a:tc>
                <a:extLst>
                  <a:ext uri="{0D108BD9-81ED-4DB2-BD59-A6C34878D82A}">
                    <a16:rowId xmlns="" xmlns:a16="http://schemas.microsoft.com/office/drawing/2014/main" val="10002"/>
                  </a:ext>
                </a:extLst>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3200" y="6272388"/>
            <a:ext cx="2282959" cy="452674"/>
          </a:xfrm>
          <a:prstGeom prst="rect">
            <a:avLst/>
          </a:prstGeom>
        </p:spPr>
      </p:pic>
    </p:spTree>
    <p:extLst>
      <p:ext uri="{BB962C8B-B14F-4D97-AF65-F5344CB8AC3E}">
        <p14:creationId xmlns:p14="http://schemas.microsoft.com/office/powerpoint/2010/main" val="1874604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Moving toward growth mindset</a:t>
            </a:r>
          </a:p>
        </p:txBody>
      </p:sp>
      <p:sp>
        <p:nvSpPr>
          <p:cNvPr id="3" name="Content Placeholder 2"/>
          <p:cNvSpPr>
            <a:spLocks noGrp="1"/>
          </p:cNvSpPr>
          <p:nvPr>
            <p:ph idx="1"/>
          </p:nvPr>
        </p:nvSpPr>
        <p:spPr/>
        <p:txBody>
          <a:bodyPr>
            <a:noAutofit/>
          </a:bodyPr>
          <a:lstStyle/>
          <a:p>
            <a:r>
              <a:rPr lang="en-US" sz="3600" u="sng" dirty="0">
                <a:latin typeface="+mj-lt"/>
              </a:rPr>
              <a:t>Instead of:</a:t>
            </a:r>
          </a:p>
          <a:p>
            <a:r>
              <a:rPr lang="en-US" sz="3600" dirty="0">
                <a:latin typeface="+mj-lt"/>
              </a:rPr>
              <a:t>I’m not good at this.</a:t>
            </a:r>
          </a:p>
          <a:p>
            <a:r>
              <a:rPr lang="en-US" sz="3600" dirty="0">
                <a:latin typeface="+mj-lt"/>
              </a:rPr>
              <a:t>I give up.</a:t>
            </a:r>
          </a:p>
          <a:p>
            <a:r>
              <a:rPr lang="en-US" sz="3600" dirty="0">
                <a:latin typeface="+mj-lt"/>
              </a:rPr>
              <a:t>This is too hard.</a:t>
            </a:r>
          </a:p>
          <a:p>
            <a:r>
              <a:rPr lang="en-US" sz="3600" dirty="0">
                <a:latin typeface="+mj-lt"/>
              </a:rPr>
              <a:t>Plan A didn’t work.</a:t>
            </a:r>
          </a:p>
          <a:p>
            <a:r>
              <a:rPr lang="en-US" sz="3600" dirty="0">
                <a:latin typeface="+mj-lt"/>
              </a:rPr>
              <a:t>My friend can do it.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4600" y="6046051"/>
            <a:ext cx="2282959" cy="452674"/>
          </a:xfrm>
          <a:prstGeom prst="rect">
            <a:avLst/>
          </a:prstGeom>
        </p:spPr>
      </p:pic>
    </p:spTree>
    <p:extLst>
      <p:ext uri="{BB962C8B-B14F-4D97-AF65-F5344CB8AC3E}">
        <p14:creationId xmlns:p14="http://schemas.microsoft.com/office/powerpoint/2010/main" val="1467572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about?</a:t>
            </a:r>
          </a:p>
        </p:txBody>
      </p:sp>
      <p:sp>
        <p:nvSpPr>
          <p:cNvPr id="3" name="Content Placeholder 2"/>
          <p:cNvSpPr>
            <a:spLocks noGrp="1"/>
          </p:cNvSpPr>
          <p:nvPr>
            <p:ph idx="1"/>
          </p:nvPr>
        </p:nvSpPr>
        <p:spPr/>
        <p:txBody>
          <a:bodyPr>
            <a:noAutofit/>
          </a:bodyPr>
          <a:lstStyle/>
          <a:p>
            <a:r>
              <a:rPr lang="en-US" sz="3600" dirty="0">
                <a:latin typeface="+mj-lt"/>
              </a:rPr>
              <a:t>What am I missing?</a:t>
            </a:r>
          </a:p>
          <a:p>
            <a:r>
              <a:rPr lang="en-US" sz="3600" dirty="0">
                <a:latin typeface="+mj-lt"/>
              </a:rPr>
              <a:t>I’ll try something different.</a:t>
            </a:r>
          </a:p>
          <a:p>
            <a:r>
              <a:rPr lang="en-US" sz="3600" dirty="0">
                <a:latin typeface="+mj-lt"/>
              </a:rPr>
              <a:t>This may take me a while to figure out.</a:t>
            </a:r>
          </a:p>
          <a:p>
            <a:r>
              <a:rPr lang="en-US" sz="3600" dirty="0">
                <a:latin typeface="+mj-lt"/>
              </a:rPr>
              <a:t>There’s always a Plan B.</a:t>
            </a:r>
          </a:p>
          <a:p>
            <a:r>
              <a:rPr lang="en-US" sz="3600" dirty="0">
                <a:latin typeface="+mj-lt"/>
              </a:rPr>
              <a:t>I can learn from my friend.</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4600" y="6046051"/>
            <a:ext cx="2282959" cy="452674"/>
          </a:xfrm>
          <a:prstGeom prst="rect">
            <a:avLst/>
          </a:prstGeom>
        </p:spPr>
      </p:pic>
    </p:spTree>
    <p:extLst>
      <p:ext uri="{BB962C8B-B14F-4D97-AF65-F5344CB8AC3E}">
        <p14:creationId xmlns:p14="http://schemas.microsoft.com/office/powerpoint/2010/main" val="906943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9140000">
            <a:off x="281098" y="982706"/>
            <a:ext cx="5648623" cy="1420058"/>
          </a:xfrm>
        </p:spPr>
        <p:txBody>
          <a:bodyPr/>
          <a:lstStyle/>
          <a:p>
            <a:r>
              <a:rPr lang="en-US" sz="2800" b="1" dirty="0"/>
              <a:t>Presented by </a:t>
            </a:r>
            <a:br>
              <a:rPr lang="en-US" sz="2800" b="1" dirty="0"/>
            </a:br>
            <a:r>
              <a:rPr lang="en-US" sz="2800" b="1" dirty="0"/>
              <a:t>Martha E. Casazza </a:t>
            </a:r>
            <a:br>
              <a:rPr lang="en-US" sz="2800" b="1" dirty="0"/>
            </a:br>
            <a:r>
              <a:rPr lang="en-US" sz="2800" b="1" dirty="0"/>
              <a:t>Sharon L. Silverman</a:t>
            </a:r>
          </a:p>
        </p:txBody>
      </p:sp>
      <p:sp>
        <p:nvSpPr>
          <p:cNvPr id="3" name="Subtitle 2"/>
          <p:cNvSpPr>
            <a:spLocks noGrp="1"/>
          </p:cNvSpPr>
          <p:nvPr>
            <p:ph type="subTitle" idx="1"/>
          </p:nvPr>
        </p:nvSpPr>
        <p:spPr>
          <a:xfrm rot="19140000">
            <a:off x="1162175" y="2162415"/>
            <a:ext cx="6511131" cy="860004"/>
          </a:xfrm>
        </p:spPr>
        <p:txBody>
          <a:bodyPr>
            <a:noAutofit/>
          </a:bodyPr>
          <a:lstStyle/>
          <a:p>
            <a:r>
              <a:rPr lang="en-US" sz="2400" b="1" dirty="0">
                <a:latin typeface="+mj-lt"/>
              </a:rPr>
              <a:t>Columbus state university</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6046051"/>
            <a:ext cx="2282959" cy="452674"/>
          </a:xfrm>
          <a:prstGeom prst="rect">
            <a:avLst/>
          </a:prstGeom>
        </p:spPr>
      </p:pic>
    </p:spTree>
    <p:extLst>
      <p:ext uri="{BB962C8B-B14F-4D97-AF65-F5344CB8AC3E}">
        <p14:creationId xmlns:p14="http://schemas.microsoft.com/office/powerpoint/2010/main" val="1895301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Mindset:  EVIDENCE-based ?</a:t>
            </a:r>
          </a:p>
        </p:txBody>
      </p:sp>
      <p:sp>
        <p:nvSpPr>
          <p:cNvPr id="3" name="Content Placeholder 2"/>
          <p:cNvSpPr>
            <a:spLocks noGrp="1"/>
          </p:cNvSpPr>
          <p:nvPr>
            <p:ph idx="1"/>
          </p:nvPr>
        </p:nvSpPr>
        <p:spPr/>
        <p:txBody>
          <a:bodyPr>
            <a:normAutofit/>
          </a:bodyPr>
          <a:lstStyle/>
          <a:p>
            <a:pPr marL="0" indent="0"/>
            <a:r>
              <a:rPr lang="en-US" sz="3200" dirty="0">
                <a:latin typeface="+mj-lt"/>
              </a:rPr>
              <a:t>What is the </a:t>
            </a:r>
            <a:r>
              <a:rPr lang="en-US" sz="3200" u="sng" dirty="0">
                <a:latin typeface="+mj-lt"/>
              </a:rPr>
              <a:t>research </a:t>
            </a:r>
            <a:r>
              <a:rPr lang="en-US" sz="3200" dirty="0">
                <a:latin typeface="+mj-lt"/>
              </a:rPr>
              <a:t>?</a:t>
            </a:r>
          </a:p>
          <a:p>
            <a:pPr marL="0" indent="0"/>
            <a:endParaRPr lang="en-US" sz="2800" dirty="0">
              <a:latin typeface="+mj-lt"/>
            </a:endParaRPr>
          </a:p>
          <a:p>
            <a:pPr marL="457200" indent="-457200">
              <a:buFont typeface="Wingdings" panose="05000000000000000000" pitchFamily="2" charset="2"/>
              <a:buChar char="§"/>
            </a:pPr>
            <a:r>
              <a:rPr lang="en-US" sz="2800" dirty="0">
                <a:latin typeface="+mj-lt"/>
              </a:rPr>
              <a:t>Achievement and Motivation</a:t>
            </a:r>
          </a:p>
          <a:p>
            <a:pPr marL="457200" indent="-457200">
              <a:buFont typeface="Wingdings" panose="05000000000000000000" pitchFamily="2" charset="2"/>
              <a:buChar char="§"/>
            </a:pPr>
            <a:r>
              <a:rPr lang="en-US" sz="2800" dirty="0">
                <a:latin typeface="+mj-lt"/>
              </a:rPr>
              <a:t>External Expectations</a:t>
            </a:r>
          </a:p>
          <a:p>
            <a:pPr marL="457200" indent="-457200">
              <a:buFont typeface="Wingdings" panose="05000000000000000000" pitchFamily="2" charset="2"/>
              <a:buChar char="§"/>
            </a:pPr>
            <a:r>
              <a:rPr lang="en-US" sz="2800" dirty="0">
                <a:latin typeface="+mj-lt"/>
              </a:rPr>
              <a:t>Feedback</a:t>
            </a:r>
          </a:p>
          <a:p>
            <a:pPr marL="457200" indent="-457200">
              <a:buFont typeface="Wingdings" panose="05000000000000000000" pitchFamily="2" charset="2"/>
              <a:buChar char="§"/>
            </a:pPr>
            <a:r>
              <a:rPr lang="en-US" sz="2800" dirty="0">
                <a:latin typeface="+mj-lt"/>
              </a:rPr>
              <a:t>Believe in You Model </a:t>
            </a:r>
          </a:p>
          <a:p>
            <a:pPr marL="457200" indent="-457200">
              <a:buFont typeface="Wingdings" panose="05000000000000000000" pitchFamily="2" charset="2"/>
              <a:buChar char="§"/>
            </a:pPr>
            <a:endParaRPr lang="en-US" sz="2800" dirty="0">
              <a:latin typeface="+mj-l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4600" y="6046051"/>
            <a:ext cx="2282959" cy="452674"/>
          </a:xfrm>
          <a:prstGeom prst="rect">
            <a:avLst/>
          </a:prstGeom>
        </p:spPr>
      </p:pic>
      <p:pic>
        <p:nvPicPr>
          <p:cNvPr id="3075" name="Picture 3" descr="C:\Users\mcasazza\AppData\Local\Microsoft\Windows\Temporary Internet Files\Content.IE5\E1DQDM3C\si-no-talvc3a9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6733" y="1676400"/>
            <a:ext cx="2878666"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65573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achievement and motivation</a:t>
            </a:r>
          </a:p>
        </p:txBody>
      </p:sp>
      <p:sp>
        <p:nvSpPr>
          <p:cNvPr id="3" name="Content Placeholder 2"/>
          <p:cNvSpPr>
            <a:spLocks noGrp="1"/>
          </p:cNvSpPr>
          <p:nvPr>
            <p:ph idx="1"/>
          </p:nvPr>
        </p:nvSpPr>
        <p:spPr/>
        <p:txBody>
          <a:bodyPr>
            <a:normAutofit fontScale="25000" lnSpcReduction="20000"/>
          </a:bodyPr>
          <a:lstStyle/>
          <a:p>
            <a:pPr algn="ctr"/>
            <a:r>
              <a:rPr lang="en-US" sz="9600" dirty="0">
                <a:latin typeface="+mj-lt"/>
              </a:rPr>
              <a:t>Significant outperformance after  two years for growth mindset cohort</a:t>
            </a:r>
          </a:p>
          <a:p>
            <a:endParaRPr lang="en-US" sz="4200" u="sng" dirty="0">
              <a:latin typeface="+mj-lt"/>
            </a:endParaRPr>
          </a:p>
          <a:p>
            <a:pPr algn="ctr"/>
            <a:r>
              <a:rPr lang="en-US" sz="8000" u="sng" dirty="0">
                <a:latin typeface="+mj-lt"/>
              </a:rPr>
              <a:t>Evidence</a:t>
            </a:r>
          </a:p>
          <a:p>
            <a:pPr>
              <a:buFont typeface="Wingdings" panose="05000000000000000000" pitchFamily="2" charset="2"/>
              <a:buChar char="§"/>
            </a:pPr>
            <a:r>
              <a:rPr lang="en-US" sz="8000" dirty="0">
                <a:latin typeface="+mj-lt"/>
              </a:rPr>
              <a:t>Monitored grades over two year period of those with similar mathematics achievement at start</a:t>
            </a:r>
          </a:p>
          <a:p>
            <a:pPr>
              <a:buFont typeface="Wingdings" panose="05000000000000000000" pitchFamily="2" charset="2"/>
              <a:buChar char="§"/>
            </a:pPr>
            <a:endParaRPr lang="en-US" sz="8000" dirty="0">
              <a:latin typeface="+mj-lt"/>
            </a:endParaRPr>
          </a:p>
          <a:p>
            <a:pPr>
              <a:buFont typeface="Wingdings" panose="05000000000000000000" pitchFamily="2" charset="2"/>
              <a:buChar char="§"/>
            </a:pPr>
            <a:r>
              <a:rPr lang="en-US" sz="8000" u="sng" dirty="0">
                <a:latin typeface="+mj-lt"/>
              </a:rPr>
              <a:t>Growth: </a:t>
            </a:r>
            <a:r>
              <a:rPr lang="en-US" sz="8000" dirty="0">
                <a:latin typeface="+mj-lt"/>
              </a:rPr>
              <a:t>focused on learning, believed in effort, showed resilience</a:t>
            </a:r>
          </a:p>
          <a:p>
            <a:pPr>
              <a:buFont typeface="Wingdings" panose="05000000000000000000" pitchFamily="2" charset="2"/>
              <a:buChar char="§"/>
            </a:pPr>
            <a:endParaRPr lang="en-US" sz="8000" dirty="0">
              <a:latin typeface="+mj-lt"/>
            </a:endParaRPr>
          </a:p>
          <a:p>
            <a:pPr>
              <a:buFont typeface="Wingdings" panose="05000000000000000000" pitchFamily="2" charset="2"/>
              <a:buChar char="§"/>
            </a:pPr>
            <a:r>
              <a:rPr lang="en-US" sz="8000" u="sng" dirty="0">
                <a:latin typeface="+mj-lt"/>
              </a:rPr>
              <a:t>Fixed: </a:t>
            </a:r>
            <a:r>
              <a:rPr lang="en-US" sz="8000" dirty="0">
                <a:latin typeface="+mj-lt"/>
              </a:rPr>
              <a:t>worried about mistakes, looking smart, defensive with setbacks</a:t>
            </a:r>
          </a:p>
          <a:p>
            <a:endParaRPr lang="en-US" sz="1400" dirty="0"/>
          </a:p>
          <a:p>
            <a:endParaRPr lang="en-US" sz="1400" dirty="0"/>
          </a:p>
          <a:p>
            <a:endParaRPr lang="en-US" sz="1400" dirty="0"/>
          </a:p>
          <a:p>
            <a:endParaRPr lang="en-US" sz="1400" dirty="0"/>
          </a:p>
          <a:p>
            <a:endParaRPr lang="en-US" sz="1400" dirty="0"/>
          </a:p>
          <a:p>
            <a:endParaRPr lang="en-US" sz="4800" dirty="0"/>
          </a:p>
          <a:p>
            <a:r>
              <a:rPr lang="en-US" sz="4800" dirty="0"/>
              <a:t>Blackwell, Trzesniewski &amp; Dweck, 2007</a:t>
            </a:r>
          </a:p>
          <a:p>
            <a:endParaRPr lang="en-U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4600" y="6046051"/>
            <a:ext cx="2282959" cy="452674"/>
          </a:xfrm>
          <a:prstGeom prst="rect">
            <a:avLst/>
          </a:prstGeom>
        </p:spPr>
      </p:pic>
    </p:spTree>
    <p:extLst>
      <p:ext uri="{BB962C8B-B14F-4D97-AF65-F5344CB8AC3E}">
        <p14:creationId xmlns:p14="http://schemas.microsoft.com/office/powerpoint/2010/main" val="1896993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achievement and motivation</a:t>
            </a:r>
            <a:endParaRPr lang="en-US" dirty="0"/>
          </a:p>
        </p:txBody>
      </p:sp>
      <p:sp>
        <p:nvSpPr>
          <p:cNvPr id="3" name="Content Placeholder 2"/>
          <p:cNvSpPr>
            <a:spLocks noGrp="1"/>
          </p:cNvSpPr>
          <p:nvPr>
            <p:ph idx="1"/>
          </p:nvPr>
        </p:nvSpPr>
        <p:spPr/>
        <p:txBody>
          <a:bodyPr>
            <a:normAutofit fontScale="92500" lnSpcReduction="10000"/>
          </a:bodyPr>
          <a:lstStyle/>
          <a:p>
            <a:pPr algn="ctr"/>
            <a:r>
              <a:rPr lang="en-US" sz="2400" dirty="0">
                <a:latin typeface="+mj-lt"/>
              </a:rPr>
              <a:t>Gain in self-confidence due to expectations:</a:t>
            </a:r>
          </a:p>
          <a:p>
            <a:endParaRPr lang="en-US" dirty="0"/>
          </a:p>
          <a:p>
            <a:pPr algn="ctr"/>
            <a:r>
              <a:rPr lang="en-US" sz="2400" u="sng" dirty="0">
                <a:latin typeface="+mj-lt"/>
              </a:rPr>
              <a:t>Evidence</a:t>
            </a:r>
          </a:p>
          <a:p>
            <a:pPr>
              <a:buFont typeface="Arial" panose="020B0604020202020204" pitchFamily="34" charset="0"/>
              <a:buChar char="•"/>
            </a:pPr>
            <a:r>
              <a:rPr lang="en-US" sz="2400" dirty="0">
                <a:latin typeface="+mj-lt"/>
              </a:rPr>
              <a:t>Employees in computer training course: ½ put into fixed mindset/ ½ put into growth mindset</a:t>
            </a:r>
          </a:p>
          <a:p>
            <a:pPr>
              <a:buFont typeface="Arial" panose="020B0604020202020204" pitchFamily="34" charset="0"/>
              <a:buChar char="•"/>
            </a:pPr>
            <a:endParaRPr lang="en-US" sz="2400" dirty="0">
              <a:latin typeface="+mj-lt"/>
            </a:endParaRPr>
          </a:p>
          <a:p>
            <a:pPr>
              <a:buFont typeface="Arial" panose="020B0604020202020204" pitchFamily="34" charset="0"/>
              <a:buChar char="•"/>
            </a:pPr>
            <a:r>
              <a:rPr lang="en-US" sz="2400" dirty="0">
                <a:latin typeface="+mj-lt"/>
              </a:rPr>
              <a:t>Growth mindset: gained confidence despite mistakes</a:t>
            </a:r>
          </a:p>
          <a:p>
            <a:pPr>
              <a:buFont typeface="Arial" panose="020B0604020202020204" pitchFamily="34" charset="0"/>
              <a:buChar char="•"/>
            </a:pPr>
            <a:endParaRPr lang="en-US" sz="2400" dirty="0">
              <a:latin typeface="+mj-lt"/>
            </a:endParaRPr>
          </a:p>
          <a:p>
            <a:pPr>
              <a:buFont typeface="Arial" panose="020B0604020202020204" pitchFamily="34" charset="0"/>
              <a:buChar char="•"/>
            </a:pPr>
            <a:r>
              <a:rPr lang="en-US" sz="2400" dirty="0">
                <a:latin typeface="+mj-lt"/>
              </a:rPr>
              <a:t>Fixed mindset: lost confidence due to mistakes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4600" y="6046051"/>
            <a:ext cx="2282959" cy="452674"/>
          </a:xfrm>
          <a:prstGeom prst="rect">
            <a:avLst/>
          </a:prstGeom>
        </p:spPr>
      </p:pic>
    </p:spTree>
    <p:extLst>
      <p:ext uri="{BB962C8B-B14F-4D97-AF65-F5344CB8AC3E}">
        <p14:creationId xmlns:p14="http://schemas.microsoft.com/office/powerpoint/2010/main" val="33243662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external expectations</a:t>
            </a:r>
          </a:p>
        </p:txBody>
      </p:sp>
      <p:sp>
        <p:nvSpPr>
          <p:cNvPr id="3" name="Content Placeholder 2"/>
          <p:cNvSpPr>
            <a:spLocks noGrp="1"/>
          </p:cNvSpPr>
          <p:nvPr>
            <p:ph idx="1"/>
          </p:nvPr>
        </p:nvSpPr>
        <p:spPr/>
        <p:txBody>
          <a:bodyPr>
            <a:noAutofit/>
          </a:bodyPr>
          <a:lstStyle/>
          <a:p>
            <a:pPr algn="ctr"/>
            <a:r>
              <a:rPr lang="en-US" sz="2800" dirty="0">
                <a:latin typeface="+mj-lt"/>
              </a:rPr>
              <a:t>Effects of teachers’ mindsets at beginning of school year</a:t>
            </a:r>
          </a:p>
          <a:p>
            <a:pPr algn="ctr"/>
            <a:r>
              <a:rPr lang="en-US" sz="2400" u="sng" dirty="0">
                <a:latin typeface="+mj-lt"/>
              </a:rPr>
              <a:t>Evidence</a:t>
            </a:r>
          </a:p>
          <a:p>
            <a:pPr>
              <a:buFont typeface="Wingdings" panose="05000000000000000000" pitchFamily="2" charset="2"/>
              <a:buChar char="§"/>
            </a:pPr>
            <a:r>
              <a:rPr lang="en-US" sz="2400" dirty="0">
                <a:latin typeface="+mj-lt"/>
              </a:rPr>
              <a:t>With fixed mindset: low achievers remained low achievers; learning is student’s responsibility</a:t>
            </a:r>
          </a:p>
          <a:p>
            <a:pPr>
              <a:buFont typeface="Wingdings" panose="05000000000000000000" pitchFamily="2" charset="2"/>
              <a:buChar char="§"/>
            </a:pPr>
            <a:endParaRPr lang="en-US" sz="2400" dirty="0">
              <a:latin typeface="+mj-lt"/>
            </a:endParaRPr>
          </a:p>
          <a:p>
            <a:pPr>
              <a:buFont typeface="Wingdings" panose="05000000000000000000" pitchFamily="2" charset="2"/>
              <a:buChar char="§"/>
            </a:pPr>
            <a:r>
              <a:rPr lang="en-US" sz="2400" dirty="0">
                <a:latin typeface="+mj-lt"/>
              </a:rPr>
              <a:t>With growth mindset: low achievers became moderate to high achievers; learning is collaborative</a:t>
            </a:r>
          </a:p>
          <a:p>
            <a:pPr>
              <a:buFont typeface="Wingdings" panose="05000000000000000000" pitchFamily="2" charset="2"/>
              <a:buChar char="§"/>
            </a:pPr>
            <a:endParaRPr lang="en-US" sz="2400" dirty="0"/>
          </a:p>
          <a:p>
            <a:pPr marL="0" indent="0"/>
            <a:endParaRPr lang="en-US" sz="2400" dirty="0"/>
          </a:p>
          <a:p>
            <a:pPr marL="0" indent="0"/>
            <a:endParaRPr lang="en-US" sz="1200" dirty="0"/>
          </a:p>
          <a:p>
            <a:pPr marL="0" indent="0"/>
            <a:r>
              <a:rPr lang="en-US" sz="1200" dirty="0"/>
              <a:t>Rheinberg (as cited in Dweck, 2006)</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4600" y="6046051"/>
            <a:ext cx="2282959" cy="452674"/>
          </a:xfrm>
          <a:prstGeom prst="rect">
            <a:avLst/>
          </a:prstGeom>
        </p:spPr>
      </p:pic>
    </p:spTree>
    <p:extLst>
      <p:ext uri="{BB962C8B-B14F-4D97-AF65-F5344CB8AC3E}">
        <p14:creationId xmlns:p14="http://schemas.microsoft.com/office/powerpoint/2010/main" val="21135205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Impact of feedback</a:t>
            </a:r>
          </a:p>
        </p:txBody>
      </p:sp>
      <p:sp>
        <p:nvSpPr>
          <p:cNvPr id="3" name="Content Placeholder 2"/>
          <p:cNvSpPr>
            <a:spLocks noGrp="1"/>
          </p:cNvSpPr>
          <p:nvPr>
            <p:ph idx="1"/>
          </p:nvPr>
        </p:nvSpPr>
        <p:spPr/>
        <p:txBody>
          <a:bodyPr>
            <a:normAutofit fontScale="25000" lnSpcReduction="20000"/>
          </a:bodyPr>
          <a:lstStyle/>
          <a:p>
            <a:pPr algn="ctr"/>
            <a:r>
              <a:rPr lang="en-US" sz="11200" dirty="0">
                <a:latin typeface="+mj-lt"/>
              </a:rPr>
              <a:t>Effect of Instructor Feedback</a:t>
            </a:r>
          </a:p>
          <a:p>
            <a:endParaRPr lang="en-US" sz="2000" u="sng" dirty="0">
              <a:latin typeface="+mj-lt"/>
            </a:endParaRPr>
          </a:p>
          <a:p>
            <a:pPr algn="ctr"/>
            <a:r>
              <a:rPr lang="en-US" sz="9600" u="sng" dirty="0">
                <a:latin typeface="+mj-lt"/>
              </a:rPr>
              <a:t>Evidence</a:t>
            </a:r>
          </a:p>
          <a:p>
            <a:endParaRPr lang="en-US" sz="9600" u="sng" dirty="0">
              <a:latin typeface="+mj-lt"/>
            </a:endParaRPr>
          </a:p>
          <a:p>
            <a:pPr>
              <a:buFont typeface="Arial" panose="020B0604020202020204" pitchFamily="34" charset="0"/>
              <a:buChar char="•"/>
            </a:pPr>
            <a:r>
              <a:rPr lang="en-US" sz="9600" dirty="0">
                <a:latin typeface="+mj-lt"/>
              </a:rPr>
              <a:t>“I have high standards but I believe you have the  potential to meet them, so I am providing this critical feedback to help you meet those standards.”</a:t>
            </a:r>
          </a:p>
          <a:p>
            <a:pPr marL="0" indent="0"/>
            <a:endParaRPr lang="en-US" sz="9600" dirty="0">
              <a:latin typeface="+mj-lt"/>
            </a:endParaRPr>
          </a:p>
          <a:p>
            <a:pPr lvl="2">
              <a:buFont typeface="Wingdings" panose="05000000000000000000" pitchFamily="2" charset="2"/>
              <a:buChar char="ü"/>
            </a:pPr>
            <a:r>
              <a:rPr lang="en-US" sz="9600" b="1" dirty="0">
                <a:latin typeface="+mj-lt"/>
              </a:rPr>
              <a:t>80% revised essays based on  his feedback</a:t>
            </a:r>
          </a:p>
          <a:p>
            <a:pPr lvl="2">
              <a:buFont typeface="Wingdings" panose="05000000000000000000" pitchFamily="2" charset="2"/>
              <a:buChar char="ü"/>
            </a:pPr>
            <a:r>
              <a:rPr lang="en-US" sz="9600" b="1" dirty="0">
                <a:latin typeface="+mj-lt"/>
              </a:rPr>
              <a:t>39% revised essay when only criticism provided</a:t>
            </a:r>
          </a:p>
          <a:p>
            <a:pPr>
              <a:buFont typeface="Arial" panose="020B0604020202020204" pitchFamily="34" charset="0"/>
              <a:buChar char="•"/>
            </a:pPr>
            <a:endParaRPr lang="en-US" sz="2400" dirty="0"/>
          </a:p>
          <a:p>
            <a:pPr marL="0" indent="0"/>
            <a:endParaRPr lang="en-US" sz="1300" dirty="0"/>
          </a:p>
          <a:p>
            <a:pPr marL="0" indent="0"/>
            <a:endParaRPr lang="en-US" sz="1300" dirty="0"/>
          </a:p>
          <a:p>
            <a:pPr marL="0" indent="0"/>
            <a:endParaRPr lang="en-US" sz="1500" dirty="0"/>
          </a:p>
          <a:p>
            <a:pPr marL="0" indent="0"/>
            <a:endParaRPr lang="en-US" sz="1500" dirty="0"/>
          </a:p>
          <a:p>
            <a:pPr marL="0" indent="0"/>
            <a:endParaRPr lang="en-US" sz="1500" dirty="0"/>
          </a:p>
          <a:p>
            <a:pPr marL="0" indent="0"/>
            <a:endParaRPr lang="en-US" sz="1500" dirty="0"/>
          </a:p>
          <a:p>
            <a:pPr marL="0" indent="0"/>
            <a:endParaRPr lang="en-US" sz="1500" dirty="0"/>
          </a:p>
          <a:p>
            <a:pPr marL="0" indent="0"/>
            <a:endParaRPr lang="en-US" sz="1500" dirty="0"/>
          </a:p>
          <a:p>
            <a:pPr marL="0" indent="0"/>
            <a:endParaRPr lang="en-US" sz="1500" dirty="0"/>
          </a:p>
          <a:p>
            <a:pPr marL="0" indent="0"/>
            <a:endParaRPr lang="en-US" sz="4800" dirty="0"/>
          </a:p>
          <a:p>
            <a:pPr marL="0" indent="0"/>
            <a:r>
              <a:rPr lang="en-US" sz="4800" dirty="0"/>
              <a:t>Yeager et al (2013)</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4600" y="6046051"/>
            <a:ext cx="2282959" cy="452674"/>
          </a:xfrm>
          <a:prstGeom prst="rect">
            <a:avLst/>
          </a:prstGeom>
        </p:spPr>
      </p:pic>
    </p:spTree>
    <p:extLst>
      <p:ext uri="{BB962C8B-B14F-4D97-AF65-F5344CB8AC3E}">
        <p14:creationId xmlns:p14="http://schemas.microsoft.com/office/powerpoint/2010/main" val="29311771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feedback</a:t>
            </a:r>
          </a:p>
        </p:txBody>
      </p:sp>
      <p:sp>
        <p:nvSpPr>
          <p:cNvPr id="3" name="Content Placeholder 2"/>
          <p:cNvSpPr>
            <a:spLocks noGrp="1"/>
          </p:cNvSpPr>
          <p:nvPr>
            <p:ph idx="1"/>
          </p:nvPr>
        </p:nvSpPr>
        <p:spPr/>
        <p:txBody>
          <a:bodyPr>
            <a:noAutofit/>
          </a:bodyPr>
          <a:lstStyle/>
          <a:p>
            <a:pPr algn="ctr"/>
            <a:r>
              <a:rPr lang="en-US" sz="2600" dirty="0">
                <a:latin typeface="+mj-lt"/>
              </a:rPr>
              <a:t>Neural mechanisms during error feedback</a:t>
            </a:r>
          </a:p>
          <a:p>
            <a:pPr algn="ctr"/>
            <a:r>
              <a:rPr lang="en-US" sz="2400" u="sng" dirty="0">
                <a:latin typeface="+mj-lt"/>
              </a:rPr>
              <a:t>Evidence</a:t>
            </a:r>
          </a:p>
          <a:p>
            <a:pPr>
              <a:buFont typeface="Wingdings" panose="05000000000000000000" pitchFamily="2" charset="2"/>
              <a:buChar char="§"/>
            </a:pPr>
            <a:r>
              <a:rPr lang="en-US" sz="2400" dirty="0">
                <a:latin typeface="+mj-lt"/>
              </a:rPr>
              <a:t>Electrical brain signals studied following college students taking general knowledge test</a:t>
            </a:r>
          </a:p>
          <a:p>
            <a:pPr marL="0" indent="0"/>
            <a:endParaRPr lang="en-US" sz="2400" dirty="0">
              <a:latin typeface="+mj-lt"/>
            </a:endParaRPr>
          </a:p>
          <a:p>
            <a:pPr>
              <a:buFont typeface="Wingdings" panose="05000000000000000000" pitchFamily="2" charset="2"/>
              <a:buChar char="§"/>
            </a:pPr>
            <a:r>
              <a:rPr lang="en-US" sz="2400" dirty="0">
                <a:latin typeface="+mj-lt"/>
              </a:rPr>
              <a:t>Growth mindset students: more attention to corrective information and more likely correct mistakes on retest</a:t>
            </a:r>
          </a:p>
          <a:p>
            <a:pPr>
              <a:buFont typeface="Wingdings" panose="05000000000000000000" pitchFamily="2" charset="2"/>
              <a:buChar char="§"/>
            </a:pPr>
            <a:endParaRPr lang="en-US" sz="2400" dirty="0"/>
          </a:p>
          <a:p>
            <a:pPr marL="0" indent="0"/>
            <a:endParaRPr lang="en-US" sz="1200" dirty="0"/>
          </a:p>
          <a:p>
            <a:pPr marL="0" indent="0"/>
            <a:endParaRPr lang="en-US" sz="1200" dirty="0"/>
          </a:p>
          <a:p>
            <a:pPr marL="0" indent="0"/>
            <a:endParaRPr lang="en-US" sz="1200" dirty="0"/>
          </a:p>
          <a:p>
            <a:pPr marL="0" indent="0"/>
            <a:endParaRPr lang="en-US" sz="1200" dirty="0"/>
          </a:p>
          <a:p>
            <a:pPr marL="0" indent="0"/>
            <a:endParaRPr lang="en-US" sz="1200" dirty="0"/>
          </a:p>
          <a:p>
            <a:pPr marL="0" indent="0"/>
            <a:r>
              <a:rPr lang="en-US" sz="1200" dirty="0"/>
              <a:t>Mangels et al (2006)</a:t>
            </a:r>
          </a:p>
          <a:p>
            <a:pPr>
              <a:buFont typeface="Wingdings" panose="05000000000000000000" pitchFamily="2" charset="2"/>
              <a:buChar char="§"/>
            </a:pPr>
            <a:endParaRPr lang="en-U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4600" y="6046051"/>
            <a:ext cx="2282959" cy="452674"/>
          </a:xfrm>
          <a:prstGeom prst="rect">
            <a:avLst/>
          </a:prstGeom>
        </p:spPr>
      </p:pic>
    </p:spTree>
    <p:extLst>
      <p:ext uri="{BB962C8B-B14F-4D97-AF65-F5344CB8AC3E}">
        <p14:creationId xmlns:p14="http://schemas.microsoft.com/office/powerpoint/2010/main" val="10682668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feedback</a:t>
            </a:r>
          </a:p>
        </p:txBody>
      </p:sp>
      <p:sp>
        <p:nvSpPr>
          <p:cNvPr id="3" name="Content Placeholder 2"/>
          <p:cNvSpPr>
            <a:spLocks noGrp="1"/>
          </p:cNvSpPr>
          <p:nvPr>
            <p:ph idx="1"/>
          </p:nvPr>
        </p:nvSpPr>
        <p:spPr/>
        <p:txBody>
          <a:bodyPr>
            <a:noAutofit/>
          </a:bodyPr>
          <a:lstStyle/>
          <a:p>
            <a:r>
              <a:rPr lang="en-US" sz="2800" dirty="0">
                <a:latin typeface="+mj-lt"/>
              </a:rPr>
              <a:t>Effect of parental feedback on adolescents</a:t>
            </a:r>
          </a:p>
          <a:p>
            <a:pPr algn="ctr"/>
            <a:r>
              <a:rPr lang="en-US" sz="2400" u="sng" dirty="0">
                <a:latin typeface="+mj-lt"/>
              </a:rPr>
              <a:t>Evidence</a:t>
            </a:r>
          </a:p>
          <a:p>
            <a:pPr>
              <a:buFont typeface="Wingdings" panose="05000000000000000000" pitchFamily="2" charset="2"/>
              <a:buChar char="§"/>
            </a:pPr>
            <a:r>
              <a:rPr lang="en-US" sz="2400" dirty="0">
                <a:latin typeface="+mj-lt"/>
              </a:rPr>
              <a:t>More </a:t>
            </a:r>
            <a:r>
              <a:rPr lang="en-US" sz="2400" u="sng" dirty="0">
                <a:latin typeface="+mj-lt"/>
              </a:rPr>
              <a:t>trait messages </a:t>
            </a:r>
            <a:r>
              <a:rPr lang="en-US" sz="2400" dirty="0">
                <a:latin typeface="+mj-lt"/>
              </a:rPr>
              <a:t>received (about their intelligence) = fixed theory of intelligence:, ability over effort attributions  for failure, negative effort beliefs, showed lower grades</a:t>
            </a:r>
          </a:p>
          <a:p>
            <a:pPr>
              <a:buFont typeface="Wingdings" panose="05000000000000000000" pitchFamily="2" charset="2"/>
              <a:buChar char="§"/>
            </a:pPr>
            <a:endParaRPr lang="en-US" sz="2400" dirty="0">
              <a:latin typeface="+mj-lt"/>
            </a:endParaRPr>
          </a:p>
          <a:p>
            <a:pPr>
              <a:buFont typeface="Wingdings" panose="05000000000000000000" pitchFamily="2" charset="2"/>
              <a:buChar char="§"/>
            </a:pPr>
            <a:r>
              <a:rPr lang="en-US" sz="2400" dirty="0">
                <a:latin typeface="+mj-lt"/>
              </a:rPr>
              <a:t>More </a:t>
            </a:r>
            <a:r>
              <a:rPr lang="en-US" sz="2400" u="sng" dirty="0">
                <a:latin typeface="+mj-lt"/>
              </a:rPr>
              <a:t>process messages  </a:t>
            </a:r>
            <a:r>
              <a:rPr lang="en-US" sz="2400" dirty="0">
                <a:latin typeface="+mj-lt"/>
              </a:rPr>
              <a:t>received (about study strategies or learning), = growth theory of intelligence</a:t>
            </a:r>
          </a:p>
          <a:p>
            <a:pPr>
              <a:buFont typeface="Wingdings" panose="05000000000000000000" pitchFamily="2" charset="2"/>
              <a:buChar char="§"/>
            </a:pPr>
            <a:endParaRPr lang="en-US" sz="2400" dirty="0"/>
          </a:p>
          <a:p>
            <a:pPr marL="0" indent="0"/>
            <a:endParaRPr lang="en-US" sz="1300" dirty="0"/>
          </a:p>
          <a:p>
            <a:pPr marL="0" indent="0"/>
            <a:endParaRPr lang="en-US" sz="1300" dirty="0"/>
          </a:p>
          <a:p>
            <a:pPr marL="0" indent="0"/>
            <a:endParaRPr lang="en-US" sz="1300" dirty="0"/>
          </a:p>
          <a:p>
            <a:pPr marL="0" indent="0"/>
            <a:endParaRPr lang="en-US" sz="1300" dirty="0"/>
          </a:p>
          <a:p>
            <a:pPr marL="0" indent="0"/>
            <a:r>
              <a:rPr lang="en-US" sz="1300" dirty="0"/>
              <a:t>Dweck and Lennon (2001)</a:t>
            </a:r>
          </a:p>
          <a:p>
            <a:pPr>
              <a:buFont typeface="Wingdings" panose="05000000000000000000" pitchFamily="2" charset="2"/>
              <a:buChar char="§"/>
            </a:pPr>
            <a:endParaRPr lang="en-U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4600" y="6046051"/>
            <a:ext cx="2282959" cy="452674"/>
          </a:xfrm>
          <a:prstGeom prst="rect">
            <a:avLst/>
          </a:prstGeom>
        </p:spPr>
      </p:pic>
    </p:spTree>
    <p:extLst>
      <p:ext uri="{BB962C8B-B14F-4D97-AF65-F5344CB8AC3E}">
        <p14:creationId xmlns:p14="http://schemas.microsoft.com/office/powerpoint/2010/main" val="21137217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believe in you model</a:t>
            </a:r>
          </a:p>
        </p:txBody>
      </p:sp>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914400"/>
            <a:ext cx="5867400" cy="5257800"/>
          </a:xfrm>
          <a:prstGeom prst="rect">
            <a:avLst/>
          </a:prstGeom>
          <a:noFill/>
          <a:ln>
            <a:noFill/>
          </a:ln>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6046051"/>
            <a:ext cx="2282959" cy="452674"/>
          </a:xfrm>
          <a:prstGeom prst="rect">
            <a:avLst/>
          </a:prstGeom>
        </p:spPr>
      </p:pic>
    </p:spTree>
    <p:extLst>
      <p:ext uri="{BB962C8B-B14F-4D97-AF65-F5344CB8AC3E}">
        <p14:creationId xmlns:p14="http://schemas.microsoft.com/office/powerpoint/2010/main" val="17580407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Believe in you model</a:t>
            </a:r>
          </a:p>
        </p:txBody>
      </p:sp>
      <p:sp>
        <p:nvSpPr>
          <p:cNvPr id="3" name="Content Placeholder 2"/>
          <p:cNvSpPr>
            <a:spLocks noGrp="1"/>
          </p:cNvSpPr>
          <p:nvPr>
            <p:ph idx="1"/>
          </p:nvPr>
        </p:nvSpPr>
        <p:spPr/>
        <p:txBody>
          <a:bodyPr>
            <a:noAutofit/>
          </a:bodyPr>
          <a:lstStyle/>
          <a:p>
            <a:r>
              <a:rPr lang="en-US" sz="2800" dirty="0">
                <a:latin typeface="+mj-lt"/>
              </a:rPr>
              <a:t>Interviewed college students with significant barriers who achieved success</a:t>
            </a:r>
          </a:p>
          <a:p>
            <a:pPr algn="ctr"/>
            <a:r>
              <a:rPr lang="en-US" sz="2400" u="sng" dirty="0">
                <a:latin typeface="+mj-lt"/>
              </a:rPr>
              <a:t>Evidence</a:t>
            </a:r>
          </a:p>
          <a:p>
            <a:pPr>
              <a:buFont typeface="Wingdings" panose="05000000000000000000" pitchFamily="2" charset="2"/>
              <a:buChar char="§"/>
            </a:pPr>
            <a:r>
              <a:rPr lang="en-US" sz="2400" dirty="0">
                <a:latin typeface="+mj-lt"/>
              </a:rPr>
              <a:t>100% held growth mindset belief</a:t>
            </a:r>
          </a:p>
          <a:p>
            <a:pPr>
              <a:buFont typeface="Wingdings" panose="05000000000000000000" pitchFamily="2" charset="2"/>
              <a:buChar char="§"/>
            </a:pPr>
            <a:r>
              <a:rPr lang="en-US" sz="2400" dirty="0">
                <a:latin typeface="+mj-lt"/>
              </a:rPr>
              <a:t>Correlated with persistence, self-efficacy and emotional awareness</a:t>
            </a:r>
          </a:p>
          <a:p>
            <a:pPr>
              <a:buFont typeface="Wingdings" panose="05000000000000000000" pitchFamily="2" charset="2"/>
              <a:buChar char="§"/>
            </a:pPr>
            <a:r>
              <a:rPr lang="en-US" sz="2400" dirty="0">
                <a:latin typeface="+mj-lt"/>
              </a:rPr>
              <a:t>100% reached academic goals</a:t>
            </a:r>
          </a:p>
          <a:p>
            <a:pPr>
              <a:buFont typeface="Arial" panose="020B0604020202020204" pitchFamily="34" charset="0"/>
              <a:buChar char="•"/>
            </a:pPr>
            <a:endParaRPr lang="en-US" sz="2400" dirty="0"/>
          </a:p>
          <a:p>
            <a:pPr marL="0" indent="0"/>
            <a:endParaRPr lang="en-US" sz="1300" dirty="0"/>
          </a:p>
          <a:p>
            <a:pPr marL="0" indent="0"/>
            <a:endParaRPr lang="en-US" sz="1300" dirty="0"/>
          </a:p>
          <a:p>
            <a:pPr marL="0" indent="0"/>
            <a:r>
              <a:rPr lang="en-US" sz="1300" dirty="0"/>
              <a:t>Casazza &amp; Silverman (in publication)</a:t>
            </a:r>
          </a:p>
          <a:p>
            <a:pPr>
              <a:buFont typeface="Arial" panose="020B0604020202020204" pitchFamily="34" charset="0"/>
              <a:buChar char="•"/>
            </a:pPr>
            <a:endParaRPr lang="en-U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4600" y="6046051"/>
            <a:ext cx="2282959" cy="452674"/>
          </a:xfrm>
          <a:prstGeom prst="rect">
            <a:avLst/>
          </a:prstGeom>
        </p:spPr>
      </p:pic>
    </p:spTree>
    <p:extLst>
      <p:ext uri="{BB962C8B-B14F-4D97-AF65-F5344CB8AC3E}">
        <p14:creationId xmlns:p14="http://schemas.microsoft.com/office/powerpoint/2010/main" val="7393643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Statements about mindset</a:t>
            </a:r>
          </a:p>
        </p:txBody>
      </p:sp>
      <p:sp>
        <p:nvSpPr>
          <p:cNvPr id="3" name="Content Placeholder 2"/>
          <p:cNvSpPr>
            <a:spLocks noGrp="1"/>
          </p:cNvSpPr>
          <p:nvPr>
            <p:ph idx="1"/>
          </p:nvPr>
        </p:nvSpPr>
        <p:spPr/>
        <p:txBody>
          <a:bodyPr>
            <a:normAutofit fontScale="25000" lnSpcReduction="20000"/>
          </a:bodyPr>
          <a:lstStyle/>
          <a:p>
            <a:pPr>
              <a:buAutoNum type="arabicPeriod"/>
            </a:pPr>
            <a:r>
              <a:rPr lang="en-US" sz="9600" dirty="0">
                <a:latin typeface="+mj-lt"/>
              </a:rPr>
              <a:t>Your ability is something very basic about you that you can’t change very much.</a:t>
            </a:r>
          </a:p>
          <a:p>
            <a:pPr>
              <a:buAutoNum type="arabicPeriod"/>
            </a:pPr>
            <a:endParaRPr lang="en-US" sz="9600" dirty="0">
              <a:latin typeface="+mj-lt"/>
            </a:endParaRPr>
          </a:p>
          <a:p>
            <a:pPr>
              <a:buAutoNum type="arabicPeriod"/>
            </a:pPr>
            <a:r>
              <a:rPr lang="en-US" sz="9600" dirty="0">
                <a:latin typeface="+mj-lt"/>
              </a:rPr>
              <a:t>You can learn new things, but you can’t really change how intelligent you are.</a:t>
            </a:r>
          </a:p>
          <a:p>
            <a:pPr>
              <a:buAutoNum type="arabicPeriod"/>
            </a:pPr>
            <a:endParaRPr lang="en-US" sz="9600" dirty="0">
              <a:latin typeface="+mj-lt"/>
            </a:endParaRPr>
          </a:p>
          <a:p>
            <a:pPr>
              <a:buAutoNum type="arabicPeriod"/>
            </a:pPr>
            <a:r>
              <a:rPr lang="en-US" sz="9600" dirty="0">
                <a:latin typeface="+mj-lt"/>
              </a:rPr>
              <a:t>No matter how much intelligence you have, you can always change it quite a bit.</a:t>
            </a:r>
          </a:p>
          <a:p>
            <a:pPr>
              <a:buAutoNum type="arabicPeriod"/>
            </a:pPr>
            <a:endParaRPr lang="en-US" sz="9600" dirty="0">
              <a:latin typeface="+mj-lt"/>
            </a:endParaRPr>
          </a:p>
          <a:p>
            <a:pPr>
              <a:buAutoNum type="arabicPeriod"/>
            </a:pPr>
            <a:r>
              <a:rPr lang="en-US" sz="9600" dirty="0">
                <a:latin typeface="+mj-lt"/>
              </a:rPr>
              <a:t>You can always substantially change how intelligent you are.</a:t>
            </a:r>
          </a:p>
          <a:p>
            <a:pPr>
              <a:buAutoNum type="arabicPeriod"/>
            </a:pPr>
            <a:endParaRPr lang="en-US" sz="2400" dirty="0"/>
          </a:p>
          <a:p>
            <a:pPr marL="0" indent="0"/>
            <a:endParaRPr lang="en-US" sz="2400" dirty="0"/>
          </a:p>
          <a:p>
            <a:pPr marL="0" indent="0"/>
            <a:endParaRPr lang="en-US" sz="2400" dirty="0"/>
          </a:p>
          <a:p>
            <a:pPr marL="0" indent="0"/>
            <a:endParaRPr lang="en-US" sz="2400" dirty="0"/>
          </a:p>
          <a:p>
            <a:pPr marL="0" indent="0"/>
            <a:endParaRPr lang="en-US" sz="2400" dirty="0"/>
          </a:p>
          <a:p>
            <a:pPr marL="0" indent="0"/>
            <a:endParaRPr lang="en-US" sz="2400" dirty="0"/>
          </a:p>
          <a:p>
            <a:pPr marL="0" indent="0"/>
            <a:endParaRPr lang="en-US" sz="2400" dirty="0"/>
          </a:p>
          <a:p>
            <a:pPr marL="0" indent="0"/>
            <a:endParaRPr lang="en-US" sz="2400" dirty="0"/>
          </a:p>
          <a:p>
            <a:pPr marL="0" indent="0"/>
            <a:r>
              <a:rPr lang="en-US" sz="4800" dirty="0"/>
              <a:t>Dweck (2006, p. 12)</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4600" y="6046051"/>
            <a:ext cx="2282959" cy="452674"/>
          </a:xfrm>
          <a:prstGeom prst="rect">
            <a:avLst/>
          </a:prstGeom>
        </p:spPr>
      </p:pic>
    </p:spTree>
    <p:extLst>
      <p:ext uri="{BB962C8B-B14F-4D97-AF65-F5344CB8AC3E}">
        <p14:creationId xmlns:p14="http://schemas.microsoft.com/office/powerpoint/2010/main" val="459085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Today’s objectives</a:t>
            </a:r>
          </a:p>
        </p:txBody>
      </p:sp>
      <p:sp>
        <p:nvSpPr>
          <p:cNvPr id="3" name="Content Placeholder 2"/>
          <p:cNvSpPr>
            <a:spLocks noGrp="1"/>
          </p:cNvSpPr>
          <p:nvPr>
            <p:ph idx="1"/>
          </p:nvPr>
        </p:nvSpPr>
        <p:spPr>
          <a:xfrm>
            <a:off x="822960" y="1100628"/>
            <a:ext cx="7520940" cy="4004772"/>
          </a:xfrm>
        </p:spPr>
        <p:txBody>
          <a:bodyPr>
            <a:normAutofit fontScale="40000" lnSpcReduction="20000"/>
          </a:bodyPr>
          <a:lstStyle/>
          <a:p>
            <a:pPr>
              <a:buFont typeface="Wingdings" panose="05000000000000000000" pitchFamily="2" charset="2"/>
              <a:buChar char="§"/>
            </a:pPr>
            <a:endParaRPr lang="en-US" sz="2800" dirty="0"/>
          </a:p>
          <a:p>
            <a:pPr>
              <a:buFont typeface="Wingdings" panose="05000000000000000000" pitchFamily="2" charset="2"/>
              <a:buChar char="§"/>
            </a:pPr>
            <a:r>
              <a:rPr lang="en-US" sz="5000" dirty="0">
                <a:latin typeface="+mj-lt"/>
              </a:rPr>
              <a:t>Understand mindset theory and the distinction between growth and fixed mindsets.</a:t>
            </a:r>
          </a:p>
          <a:p>
            <a:pPr>
              <a:buFont typeface="Wingdings" panose="05000000000000000000" pitchFamily="2" charset="2"/>
              <a:buChar char="§"/>
            </a:pPr>
            <a:endParaRPr lang="en-US" sz="5000" dirty="0">
              <a:latin typeface="+mj-lt"/>
            </a:endParaRPr>
          </a:p>
          <a:p>
            <a:pPr>
              <a:buFont typeface="Wingdings" panose="05000000000000000000" pitchFamily="2" charset="2"/>
              <a:buChar char="§"/>
            </a:pPr>
            <a:r>
              <a:rPr lang="en-US" sz="5000" dirty="0">
                <a:latin typeface="+mj-lt"/>
              </a:rPr>
              <a:t>Examine the research related to mindset theory and its application to  the success of college students.</a:t>
            </a:r>
          </a:p>
          <a:p>
            <a:pPr>
              <a:buFont typeface="Wingdings" panose="05000000000000000000" pitchFamily="2" charset="2"/>
              <a:buChar char="§"/>
            </a:pPr>
            <a:endParaRPr lang="en-US" sz="5000" dirty="0">
              <a:latin typeface="+mj-lt"/>
            </a:endParaRPr>
          </a:p>
          <a:p>
            <a:pPr>
              <a:buFont typeface="Wingdings" panose="05000000000000000000" pitchFamily="2" charset="2"/>
              <a:buChar char="§"/>
            </a:pPr>
            <a:r>
              <a:rPr lang="en-US" sz="5000" dirty="0">
                <a:latin typeface="+mj-lt"/>
              </a:rPr>
              <a:t>Integrate theory and research to develop principles  and strategies for practice.</a:t>
            </a:r>
          </a:p>
          <a:p>
            <a:pPr>
              <a:buFont typeface="Wingdings" panose="05000000000000000000" pitchFamily="2" charset="2"/>
              <a:buChar char="§"/>
            </a:pPr>
            <a:endParaRPr lang="en-US" sz="5900" dirty="0">
              <a:latin typeface="+mj-lt"/>
            </a:endParaRPr>
          </a:p>
          <a:p>
            <a:pPr>
              <a:buFont typeface="Wingdings" panose="05000000000000000000" pitchFamily="2" charset="2"/>
              <a:buChar char="§"/>
            </a:pPr>
            <a:r>
              <a:rPr lang="en-US" sz="5000" dirty="0">
                <a:latin typeface="+mj-lt"/>
              </a:rPr>
              <a:t>Apply the principles and strategies to your practice through role plays.</a:t>
            </a:r>
          </a:p>
          <a:p>
            <a:pPr>
              <a:buFont typeface="Wingdings" panose="05000000000000000000" pitchFamily="2" charset="2"/>
              <a:buChar char="§"/>
            </a:pPr>
            <a:endParaRPr lang="en-US" sz="5900" dirty="0">
              <a:latin typeface="+mj-lt"/>
            </a:endParaRPr>
          </a:p>
          <a:p>
            <a:pPr>
              <a:buFont typeface="Wingdings" panose="05000000000000000000" pitchFamily="2" charset="2"/>
              <a:buChar char="§"/>
            </a:pPr>
            <a:endParaRPr lang="en-US" sz="4400" dirty="0">
              <a:latin typeface="+mj-lt"/>
            </a:endParaRPr>
          </a:p>
          <a:p>
            <a:pPr marL="0" indent="0"/>
            <a:endParaRPr lang="en-US" sz="4400" dirty="0">
              <a:latin typeface="+mj-lt"/>
            </a:endParaRPr>
          </a:p>
          <a:p>
            <a:pPr>
              <a:buFont typeface="Wingdings" panose="05000000000000000000" pitchFamily="2" charset="2"/>
              <a:buChar char="§"/>
            </a:pP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6231329"/>
            <a:ext cx="2130559" cy="422456"/>
          </a:xfrm>
          <a:prstGeom prst="rect">
            <a:avLst/>
          </a:prstGeom>
        </p:spPr>
      </p:pic>
    </p:spTree>
    <p:extLst>
      <p:ext uri="{BB962C8B-B14F-4D97-AF65-F5344CB8AC3E}">
        <p14:creationId xmlns:p14="http://schemas.microsoft.com/office/powerpoint/2010/main" val="10795263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From kaitlyn</a:t>
            </a:r>
          </a:p>
        </p:txBody>
      </p:sp>
      <p:sp>
        <p:nvSpPr>
          <p:cNvPr id="3" name="Content Placeholder 2"/>
          <p:cNvSpPr>
            <a:spLocks noGrp="1"/>
          </p:cNvSpPr>
          <p:nvPr>
            <p:ph idx="1"/>
          </p:nvPr>
        </p:nvSpPr>
        <p:spPr/>
        <p:txBody>
          <a:bodyPr/>
          <a:lstStyle/>
          <a:p>
            <a:endParaRPr lang="en-US" dirty="0"/>
          </a:p>
          <a:p>
            <a:r>
              <a:rPr lang="en-US" sz="2800" dirty="0">
                <a:latin typeface="+mj-lt"/>
              </a:rPr>
              <a:t>“When you’re green, you’re growing. When you’re ripe, you rot.”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4600" y="6046051"/>
            <a:ext cx="2282959" cy="452674"/>
          </a:xfrm>
          <a:prstGeom prst="rect">
            <a:avLst/>
          </a:prstGeom>
        </p:spPr>
      </p:pic>
    </p:spTree>
    <p:extLst>
      <p:ext uri="{BB962C8B-B14F-4D97-AF65-F5344CB8AC3E}">
        <p14:creationId xmlns:p14="http://schemas.microsoft.com/office/powerpoint/2010/main" val="39246461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From Charles </a:t>
            </a:r>
          </a:p>
        </p:txBody>
      </p:sp>
      <p:sp>
        <p:nvSpPr>
          <p:cNvPr id="3" name="Content Placeholder 2"/>
          <p:cNvSpPr>
            <a:spLocks noGrp="1"/>
          </p:cNvSpPr>
          <p:nvPr>
            <p:ph idx="1"/>
          </p:nvPr>
        </p:nvSpPr>
        <p:spPr/>
        <p:txBody>
          <a:bodyPr>
            <a:noAutofit/>
          </a:bodyPr>
          <a:lstStyle/>
          <a:p>
            <a:r>
              <a:rPr lang="en-US" sz="3200" dirty="0">
                <a:latin typeface="+mj-lt"/>
              </a:rPr>
              <a:t>“Intelligence to me is your ability to focus on learning the task at hand. Many people have that ability, but some people choose not to use it…you have some students that are not doing well in class, but they know the name of every song out there. They’re intelligent in that realm…so I disagree that intelligence is fixed.”</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4600" y="6046051"/>
            <a:ext cx="2282959" cy="452674"/>
          </a:xfrm>
          <a:prstGeom prst="rect">
            <a:avLst/>
          </a:prstGeom>
        </p:spPr>
      </p:pic>
    </p:spTree>
    <p:extLst>
      <p:ext uri="{BB962C8B-B14F-4D97-AF65-F5344CB8AC3E}">
        <p14:creationId xmlns:p14="http://schemas.microsoft.com/office/powerpoint/2010/main" val="32070834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Thinking about charles</a:t>
            </a:r>
          </a:p>
        </p:txBody>
      </p:sp>
      <p:sp>
        <p:nvSpPr>
          <p:cNvPr id="4" name="Rectangle 3"/>
          <p:cNvSpPr/>
          <p:nvPr/>
        </p:nvSpPr>
        <p:spPr>
          <a:xfrm>
            <a:off x="1371600" y="1447800"/>
            <a:ext cx="5486400" cy="4401205"/>
          </a:xfrm>
          <a:prstGeom prst="rect">
            <a:avLst/>
          </a:prstGeom>
        </p:spPr>
        <p:txBody>
          <a:bodyPr wrap="square">
            <a:spAutoFit/>
          </a:bodyPr>
          <a:lstStyle/>
          <a:p>
            <a:pPr marL="457200" indent="-457200">
              <a:buFont typeface="Wingdings" panose="05000000000000000000" pitchFamily="2" charset="2"/>
              <a:buChar char="§"/>
            </a:pPr>
            <a:r>
              <a:rPr lang="en-US" altLang="en-US" sz="2800" b="1" dirty="0">
                <a:latin typeface="+mj-lt"/>
              </a:rPr>
              <a:t>What mindset did Charles have in high school?</a:t>
            </a:r>
          </a:p>
          <a:p>
            <a:pPr marL="342900" indent="-342900">
              <a:buFont typeface="Wingdings" panose="05000000000000000000" pitchFamily="2" charset="2"/>
              <a:buChar char="§"/>
            </a:pPr>
            <a:endParaRPr lang="en-US" altLang="en-US" sz="2800" b="1" dirty="0">
              <a:latin typeface="+mj-lt"/>
            </a:endParaRPr>
          </a:p>
          <a:p>
            <a:pPr marL="342900" indent="-342900">
              <a:buFont typeface="Wingdings" panose="05000000000000000000" pitchFamily="2" charset="2"/>
              <a:buChar char="§"/>
            </a:pPr>
            <a:r>
              <a:rPr lang="en-US" altLang="en-US" sz="2800" b="1" dirty="0">
                <a:latin typeface="+mj-lt"/>
              </a:rPr>
              <a:t>How did it change in college?  </a:t>
            </a:r>
          </a:p>
          <a:p>
            <a:pPr marL="342900" indent="-342900">
              <a:buFont typeface="Wingdings" panose="05000000000000000000" pitchFamily="2" charset="2"/>
              <a:buChar char="§"/>
            </a:pPr>
            <a:endParaRPr lang="en-US" altLang="en-US" sz="2800" b="1" dirty="0">
              <a:latin typeface="+mj-lt"/>
            </a:endParaRPr>
          </a:p>
          <a:p>
            <a:pPr marL="342900" indent="-342900">
              <a:buFont typeface="Wingdings" panose="05000000000000000000" pitchFamily="2" charset="2"/>
              <a:buChar char="§"/>
            </a:pPr>
            <a:r>
              <a:rPr lang="en-US" altLang="en-US" sz="2800" b="1" dirty="0">
                <a:latin typeface="+mj-lt"/>
              </a:rPr>
              <a:t>What behaviors made a          difference?</a:t>
            </a:r>
          </a:p>
          <a:p>
            <a:pPr marL="342900" indent="-342900">
              <a:buFont typeface="Wingdings" panose="05000000000000000000" pitchFamily="2" charset="2"/>
              <a:buChar char="§"/>
            </a:pPr>
            <a:endParaRPr lang="en-US" altLang="en-US" sz="2800" b="1" dirty="0">
              <a:latin typeface="+mj-lt"/>
            </a:endParaRPr>
          </a:p>
          <a:p>
            <a:pPr marL="342900" indent="-342900">
              <a:buFont typeface="Wingdings" panose="05000000000000000000" pitchFamily="2" charset="2"/>
              <a:buChar char="§"/>
            </a:pPr>
            <a:r>
              <a:rPr lang="en-US" altLang="en-US" sz="2800" b="1" dirty="0">
                <a:latin typeface="+mj-lt"/>
              </a:rPr>
              <a:t>How do you think he interacts with his own students now?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4600" y="6046051"/>
            <a:ext cx="2282959" cy="452674"/>
          </a:xfrm>
          <a:prstGeom prst="rect">
            <a:avLst/>
          </a:prstGeom>
        </p:spPr>
      </p:pic>
      <p:pic>
        <p:nvPicPr>
          <p:cNvPr id="7" name="Picture 2" descr="C:\Users\mcasazza\AppData\Local\Microsoft\Windows\Temporary Internet Files\Content.IE5\HKUSRUEN\puzzle-mind-and-brain-storming-thumb11134568[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717281" y="1818604"/>
            <a:ext cx="1890278" cy="1800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7748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t>PRINCIPLES</a:t>
            </a:r>
            <a:r>
              <a:rPr lang="en-US" b="1" dirty="0"/>
              <a:t> FOR PRACTICE</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endParaRPr lang="en-US" sz="2800" dirty="0">
              <a:latin typeface="+mj-lt"/>
            </a:endParaRPr>
          </a:p>
          <a:p>
            <a:pPr>
              <a:buFont typeface="Wingdings" panose="05000000000000000000" pitchFamily="2" charset="2"/>
              <a:buChar char="Ø"/>
            </a:pPr>
            <a:r>
              <a:rPr lang="en-US" sz="2800" dirty="0">
                <a:latin typeface="+mj-lt"/>
              </a:rPr>
              <a:t>AFFIRM EFFORT AND PROGRESS.</a:t>
            </a:r>
          </a:p>
          <a:p>
            <a:pPr>
              <a:buFont typeface="Wingdings" panose="05000000000000000000" pitchFamily="2" charset="2"/>
              <a:buChar char="Ø"/>
            </a:pPr>
            <a:endParaRPr lang="en-US" sz="2800" dirty="0">
              <a:latin typeface="+mj-lt"/>
            </a:endParaRPr>
          </a:p>
          <a:p>
            <a:pPr>
              <a:buFont typeface="Wingdings" panose="05000000000000000000" pitchFamily="2" charset="2"/>
              <a:buChar char="Ø"/>
            </a:pPr>
            <a:r>
              <a:rPr lang="en-US" sz="2800" dirty="0">
                <a:latin typeface="+mj-lt"/>
              </a:rPr>
              <a:t>ENCOURAGE RISK AND ASSIGN VALUE TO IT.</a:t>
            </a:r>
          </a:p>
          <a:p>
            <a:pPr>
              <a:buFont typeface="Wingdings" panose="05000000000000000000" pitchFamily="2" charset="2"/>
              <a:buChar char="Ø"/>
            </a:pPr>
            <a:endParaRPr lang="en-US" sz="2800" dirty="0">
              <a:latin typeface="+mj-lt"/>
            </a:endParaRPr>
          </a:p>
          <a:p>
            <a:pPr>
              <a:buFont typeface="Wingdings" panose="05000000000000000000" pitchFamily="2" charset="2"/>
              <a:buChar char="Ø"/>
            </a:pPr>
            <a:r>
              <a:rPr lang="en-US" sz="2800" dirty="0">
                <a:latin typeface="+mj-lt"/>
              </a:rPr>
              <a:t>CREATE  NONJUDGMENTAL CLIMATE.</a:t>
            </a:r>
          </a:p>
          <a:p>
            <a:pPr>
              <a:buFont typeface="Wingdings" panose="05000000000000000000" pitchFamily="2" charset="2"/>
              <a:buChar char="Ø"/>
            </a:pPr>
            <a:endParaRPr lang="en-US" dirty="0"/>
          </a:p>
          <a:p>
            <a:pPr>
              <a:buFont typeface="Wingdings" panose="05000000000000000000" pitchFamily="2" charset="2"/>
              <a:buChar char="Ø"/>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4600" y="6046051"/>
            <a:ext cx="2282959" cy="452674"/>
          </a:xfrm>
          <a:prstGeom prst="rect">
            <a:avLst/>
          </a:prstGeom>
        </p:spPr>
      </p:pic>
      <p:pic>
        <p:nvPicPr>
          <p:cNvPr id="4098" name="Picture 2" descr="C:\Users\mcasazza\AppData\Local\Microsoft\Windows\Temporary Internet Files\Content.IE5\WIKNESI6\56cdd70004cbe_36c501edc4aadd4aaf3e3779ee9012090a9c2ee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1" y="533401"/>
            <a:ext cx="220980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5006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General framework</a:t>
            </a:r>
          </a:p>
        </p:txBody>
      </p:sp>
      <p:sp>
        <p:nvSpPr>
          <p:cNvPr id="3" name="Content Placeholder 2"/>
          <p:cNvSpPr>
            <a:spLocks noGrp="1"/>
          </p:cNvSpPr>
          <p:nvPr>
            <p:ph idx="1"/>
          </p:nvPr>
        </p:nvSpPr>
        <p:spPr/>
        <p:txBody>
          <a:bodyPr>
            <a:normAutofit fontScale="25000" lnSpcReduction="20000"/>
          </a:bodyPr>
          <a:lstStyle/>
          <a:p>
            <a:pPr>
              <a:buAutoNum type="arabicPeriod"/>
            </a:pPr>
            <a:r>
              <a:rPr lang="en-US" sz="11200" dirty="0">
                <a:latin typeface="+mj-lt"/>
              </a:rPr>
              <a:t>Inspire Belief.</a:t>
            </a:r>
          </a:p>
          <a:p>
            <a:pPr>
              <a:buAutoNum type="arabicPeriod"/>
            </a:pPr>
            <a:endParaRPr lang="en-US" sz="11200" dirty="0">
              <a:latin typeface="+mj-lt"/>
            </a:endParaRPr>
          </a:p>
          <a:p>
            <a:pPr>
              <a:buAutoNum type="arabicPeriod"/>
            </a:pPr>
            <a:r>
              <a:rPr lang="en-US" sz="11200" dirty="0">
                <a:latin typeface="+mj-lt"/>
              </a:rPr>
              <a:t>Recall other challenges.</a:t>
            </a:r>
          </a:p>
          <a:p>
            <a:pPr>
              <a:buAutoNum type="arabicPeriod"/>
            </a:pPr>
            <a:endParaRPr lang="en-US" sz="11200" dirty="0">
              <a:latin typeface="+mj-lt"/>
            </a:endParaRPr>
          </a:p>
          <a:p>
            <a:pPr>
              <a:buAutoNum type="arabicPeriod"/>
            </a:pPr>
            <a:r>
              <a:rPr lang="en-US" sz="11200" dirty="0">
                <a:latin typeface="+mj-lt"/>
              </a:rPr>
              <a:t>Explain neuroplasticity.</a:t>
            </a:r>
          </a:p>
          <a:p>
            <a:pPr>
              <a:buAutoNum type="arabicPeriod"/>
            </a:pPr>
            <a:endParaRPr lang="en-US" sz="11200" dirty="0">
              <a:latin typeface="+mj-lt"/>
            </a:endParaRPr>
          </a:p>
          <a:p>
            <a:pPr>
              <a:buAutoNum type="arabicPeriod"/>
            </a:pPr>
            <a:r>
              <a:rPr lang="en-US" sz="11200" dirty="0">
                <a:latin typeface="+mj-lt"/>
              </a:rPr>
              <a:t>Facilitate gradual, persistent growth.</a:t>
            </a:r>
          </a:p>
          <a:p>
            <a:pPr>
              <a:buAutoNum type="arabicPeriod"/>
            </a:pPr>
            <a:endParaRPr lang="en-US" sz="2800" dirty="0">
              <a:latin typeface="+mj-lt"/>
            </a:endParaRPr>
          </a:p>
          <a:p>
            <a:pPr>
              <a:buAutoNum type="arabicPeriod"/>
            </a:pPr>
            <a:endParaRPr lang="en-US" sz="2800" dirty="0">
              <a:latin typeface="+mj-lt"/>
            </a:endParaRPr>
          </a:p>
          <a:p>
            <a:pPr>
              <a:buAutoNum type="arabicPeriod"/>
            </a:pPr>
            <a:endParaRPr lang="en-US" sz="2800" dirty="0">
              <a:latin typeface="+mj-lt"/>
            </a:endParaRPr>
          </a:p>
          <a:p>
            <a:pPr>
              <a:buAutoNum type="arabicPeriod"/>
            </a:pPr>
            <a:endParaRPr lang="en-US" sz="2800" dirty="0">
              <a:latin typeface="+mj-lt"/>
            </a:endParaRPr>
          </a:p>
          <a:p>
            <a:pPr marL="0" indent="0"/>
            <a:endParaRPr lang="en-US" sz="2800" dirty="0">
              <a:latin typeface="+mj-lt"/>
            </a:endParaRPr>
          </a:p>
          <a:p>
            <a:pPr marL="0" indent="0"/>
            <a:endParaRPr lang="en-US" sz="2800" dirty="0">
              <a:latin typeface="+mj-lt"/>
            </a:endParaRPr>
          </a:p>
          <a:p>
            <a:pPr marL="0" indent="0"/>
            <a:endParaRPr lang="en-US" sz="2800" dirty="0">
              <a:latin typeface="+mj-lt"/>
            </a:endParaRPr>
          </a:p>
          <a:p>
            <a:pPr marL="0" indent="0"/>
            <a:endParaRPr lang="en-US" sz="2800" dirty="0">
              <a:latin typeface="+mj-lt"/>
            </a:endParaRPr>
          </a:p>
          <a:p>
            <a:pPr marL="0" indent="0"/>
            <a:r>
              <a:rPr lang="en-US" sz="5600" dirty="0">
                <a:latin typeface="+mj-lt"/>
              </a:rPr>
              <a:t>McGuire (2015)</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4600" y="6046051"/>
            <a:ext cx="2282959" cy="452674"/>
          </a:xfrm>
          <a:prstGeom prst="rect">
            <a:avLst/>
          </a:prstGeom>
        </p:spPr>
      </p:pic>
      <p:pic>
        <p:nvPicPr>
          <p:cNvPr id="3074" name="Picture 2" descr="C:\Users\mcasazza\AppData\Local\Microsoft\Windows\Temporary Internet Files\Content.IE5\WIKNESI6\xposed[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135673"/>
            <a:ext cx="238125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63816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t>Practical strategies</a:t>
            </a:r>
          </a:p>
        </p:txBody>
      </p:sp>
      <p:sp>
        <p:nvSpPr>
          <p:cNvPr id="3" name="Content Placeholder 2"/>
          <p:cNvSpPr>
            <a:spLocks noGrp="1"/>
          </p:cNvSpPr>
          <p:nvPr>
            <p:ph idx="1"/>
          </p:nvPr>
        </p:nvSpPr>
        <p:spPr/>
        <p:txBody>
          <a:bodyPr>
            <a:normAutofit fontScale="92500" lnSpcReduction="10000"/>
          </a:bodyPr>
          <a:lstStyle/>
          <a:p>
            <a:endParaRPr lang="en-US" sz="2800" dirty="0">
              <a:latin typeface="+mj-lt"/>
            </a:endParaRPr>
          </a:p>
          <a:p>
            <a:endParaRPr lang="en-US" sz="2400" dirty="0">
              <a:latin typeface="+mj-lt"/>
            </a:endParaRPr>
          </a:p>
          <a:p>
            <a:pPr>
              <a:buFont typeface="Arial" panose="020B0604020202020204" pitchFamily="34" charset="0"/>
              <a:buChar char="•"/>
            </a:pPr>
            <a:r>
              <a:rPr lang="en-US" sz="3200" dirty="0">
                <a:latin typeface="+mj-lt"/>
              </a:rPr>
              <a:t>Structured feedback</a:t>
            </a:r>
          </a:p>
          <a:p>
            <a:pPr>
              <a:buFont typeface="Arial" panose="020B0604020202020204" pitchFamily="34" charset="0"/>
              <a:buChar char="•"/>
            </a:pPr>
            <a:endParaRPr lang="en-US" sz="3200" dirty="0">
              <a:latin typeface="+mj-lt"/>
            </a:endParaRPr>
          </a:p>
          <a:p>
            <a:pPr>
              <a:buFont typeface="Arial" panose="020B0604020202020204" pitchFamily="34" charset="0"/>
              <a:buChar char="•"/>
            </a:pPr>
            <a:r>
              <a:rPr lang="en-US" sz="3200" dirty="0">
                <a:latin typeface="+mj-lt"/>
              </a:rPr>
              <a:t>Space to make mistakes</a:t>
            </a:r>
          </a:p>
          <a:p>
            <a:pPr>
              <a:buFont typeface="Arial" panose="020B0604020202020204" pitchFamily="34" charset="0"/>
              <a:buChar char="•"/>
            </a:pPr>
            <a:endParaRPr lang="en-US" sz="3200" dirty="0">
              <a:latin typeface="+mj-lt"/>
            </a:endParaRPr>
          </a:p>
          <a:p>
            <a:pPr>
              <a:buFont typeface="Arial" panose="020B0604020202020204" pitchFamily="34" charset="0"/>
              <a:buChar char="•"/>
            </a:pPr>
            <a:r>
              <a:rPr lang="en-US" sz="3200" dirty="0">
                <a:latin typeface="+mj-lt"/>
              </a:rPr>
              <a:t>Strategies for learning</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4600" y="6046051"/>
            <a:ext cx="2282959" cy="452674"/>
          </a:xfrm>
          <a:prstGeom prst="rect">
            <a:avLst/>
          </a:prstGeom>
        </p:spPr>
      </p:pic>
      <p:pic>
        <p:nvPicPr>
          <p:cNvPr id="2050" name="Picture 2" descr="C:\Users\mcasazza\AppData\Local\Microsoft\Windows\Temporary Internet Files\Content.IE5\8GD44SCL\Learn-Practice-Improv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8102" y="2209800"/>
            <a:ext cx="2747042" cy="2724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91505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Reflective activity</a:t>
            </a:r>
          </a:p>
        </p:txBody>
      </p:sp>
      <p:sp>
        <p:nvSpPr>
          <p:cNvPr id="3" name="Content Placeholder 2"/>
          <p:cNvSpPr>
            <a:spLocks noGrp="1"/>
          </p:cNvSpPr>
          <p:nvPr>
            <p:ph idx="1"/>
          </p:nvPr>
        </p:nvSpPr>
        <p:spPr/>
        <p:txBody>
          <a:bodyPr>
            <a:normAutofit/>
          </a:bodyPr>
          <a:lstStyle/>
          <a:p>
            <a:pPr>
              <a:buAutoNum type="arabicPeriod"/>
            </a:pPr>
            <a:endParaRPr lang="en-US" sz="2800" dirty="0"/>
          </a:p>
          <a:p>
            <a:pPr>
              <a:buAutoNum type="arabicPeriod"/>
            </a:pPr>
            <a:r>
              <a:rPr lang="en-US" sz="3200" dirty="0">
                <a:latin typeface="+mj-lt"/>
              </a:rPr>
              <a:t> How does your interaction with students facilitate a growth mindset?</a:t>
            </a:r>
          </a:p>
          <a:p>
            <a:pPr>
              <a:buAutoNum type="arabicPeriod"/>
            </a:pPr>
            <a:endParaRPr lang="en-US" sz="3200" dirty="0">
              <a:latin typeface="+mj-lt"/>
            </a:endParaRPr>
          </a:p>
          <a:p>
            <a:pPr>
              <a:buAutoNum type="arabicPeriod"/>
            </a:pPr>
            <a:r>
              <a:rPr lang="en-US" sz="3200" dirty="0">
                <a:latin typeface="+mj-lt"/>
              </a:rPr>
              <a:t> How does your interaction with </a:t>
            </a:r>
          </a:p>
          <a:p>
            <a:pPr marL="0" indent="0"/>
            <a:r>
              <a:rPr lang="en-US" sz="3200" dirty="0">
                <a:latin typeface="+mj-lt"/>
              </a:rPr>
              <a:t>    students facilitate a fixed mindset?</a:t>
            </a:r>
          </a:p>
          <a:p>
            <a:pPr>
              <a:buAutoNum type="arabicPeriod"/>
            </a:pPr>
            <a:endParaRPr lang="en-US" sz="2800" dirty="0"/>
          </a:p>
          <a:p>
            <a:pPr marL="0" indent="0"/>
            <a:endParaRPr lang="en-US" sz="2800" dirty="0"/>
          </a:p>
        </p:txBody>
      </p:sp>
      <p:pic>
        <p:nvPicPr>
          <p:cNvPr id="2050" name="Picture 2" descr="C:\Users\mcasazza\AppData\Local\Microsoft\Windows\Temporary Internet Files\Content.IE5\SJZ45851\물음표[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0105" y="685800"/>
            <a:ext cx="1309177" cy="13526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6046051"/>
            <a:ext cx="2282959" cy="452674"/>
          </a:xfrm>
          <a:prstGeom prst="rect">
            <a:avLst/>
          </a:prstGeom>
        </p:spPr>
      </p:pic>
    </p:spTree>
    <p:extLst>
      <p:ext uri="{BB962C8B-B14F-4D97-AF65-F5344CB8AC3E}">
        <p14:creationId xmlns:p14="http://schemas.microsoft.com/office/powerpoint/2010/main" val="7516545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520940" cy="548640"/>
          </a:xfrm>
        </p:spPr>
        <p:txBody>
          <a:bodyPr/>
          <a:lstStyle/>
          <a:p>
            <a:pPr algn="ctr"/>
            <a:r>
              <a:rPr lang="en-US" sz="3200" b="1" dirty="0"/>
              <a:t>Self-reflection</a:t>
            </a:r>
          </a:p>
        </p:txBody>
      </p:sp>
      <p:sp>
        <p:nvSpPr>
          <p:cNvPr id="3" name="Content Placeholder 2"/>
          <p:cNvSpPr>
            <a:spLocks noGrp="1"/>
          </p:cNvSpPr>
          <p:nvPr>
            <p:ph idx="1"/>
          </p:nvPr>
        </p:nvSpPr>
        <p:spPr/>
        <p:txBody>
          <a:bodyPr>
            <a:normAutofit fontScale="92500"/>
          </a:bodyPr>
          <a:lstStyle/>
          <a:p>
            <a:pPr>
              <a:buAutoNum type="arabicPeriod"/>
            </a:pPr>
            <a:endParaRPr lang="en-US" dirty="0"/>
          </a:p>
          <a:p>
            <a:pPr>
              <a:buAutoNum type="arabicPeriod"/>
            </a:pPr>
            <a:r>
              <a:rPr lang="en-US" sz="3200" dirty="0">
                <a:latin typeface="+mj-lt"/>
              </a:rPr>
              <a:t>Have I changed my thinking about mindset?</a:t>
            </a:r>
          </a:p>
          <a:p>
            <a:pPr>
              <a:buAutoNum type="arabicPeriod"/>
            </a:pPr>
            <a:r>
              <a:rPr lang="en-US" sz="3200" dirty="0">
                <a:latin typeface="+mj-lt"/>
              </a:rPr>
              <a:t>How will my ideas help me understand my students?</a:t>
            </a:r>
          </a:p>
          <a:p>
            <a:pPr>
              <a:buAutoNum type="arabicPeriod"/>
            </a:pPr>
            <a:r>
              <a:rPr lang="en-US" sz="3200" dirty="0">
                <a:latin typeface="+mj-lt"/>
              </a:rPr>
              <a:t>How will these ideas impact my teaching?</a:t>
            </a:r>
          </a:p>
          <a:p>
            <a:pPr>
              <a:buAutoNum type="arabicPeriod"/>
            </a:pPr>
            <a:r>
              <a:rPr lang="en-US" sz="3200" dirty="0">
                <a:latin typeface="+mj-lt"/>
              </a:rPr>
              <a:t>What is my own mindset?</a:t>
            </a:r>
          </a:p>
          <a:p>
            <a:pPr>
              <a:buAutoNum type="arabicPeriod"/>
            </a:pPr>
            <a:endParaRPr lang="en-US" dirty="0"/>
          </a:p>
        </p:txBody>
      </p:sp>
      <p:pic>
        <p:nvPicPr>
          <p:cNvPr id="3074" name="Picture 2" descr="C:\Users\mcasazza\AppData\Local\Microsoft\Windows\Temporary Internet Files\Content.IE5\SJZ45851\물음표[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6079" y="762000"/>
            <a:ext cx="1347216" cy="15697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6046051"/>
            <a:ext cx="2282959" cy="452674"/>
          </a:xfrm>
          <a:prstGeom prst="rect">
            <a:avLst/>
          </a:prstGeom>
        </p:spPr>
      </p:pic>
    </p:spTree>
    <p:extLst>
      <p:ext uri="{BB962C8B-B14F-4D97-AF65-F5344CB8AC3E}">
        <p14:creationId xmlns:p14="http://schemas.microsoft.com/office/powerpoint/2010/main" val="30046608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 </a:t>
            </a:r>
            <a:r>
              <a:rPr lang="en-US" b="1" dirty="0"/>
              <a:t>recommended references</a:t>
            </a:r>
          </a:p>
        </p:txBody>
      </p:sp>
      <p:sp>
        <p:nvSpPr>
          <p:cNvPr id="3" name="Content Placeholder 2"/>
          <p:cNvSpPr>
            <a:spLocks noGrp="1"/>
          </p:cNvSpPr>
          <p:nvPr>
            <p:ph idx="1"/>
          </p:nvPr>
        </p:nvSpPr>
        <p:spPr/>
        <p:txBody>
          <a:bodyPr>
            <a:normAutofit fontScale="25000" lnSpcReduction="20000"/>
          </a:bodyPr>
          <a:lstStyle/>
          <a:p>
            <a:r>
              <a:rPr lang="en-US" sz="7200" dirty="0">
                <a:latin typeface="+mj-lt"/>
              </a:rPr>
              <a:t>Aronson, J,. Fried, C,. &amp; Good, C. (2002). Reducing the effects of stereotype threat on African American students by shaping theories of intelligence. </a:t>
            </a:r>
            <a:r>
              <a:rPr lang="en-US" sz="7200" i="1" dirty="0">
                <a:latin typeface="+mj-lt"/>
              </a:rPr>
              <a:t>Journal of Experimental Psychology ,</a:t>
            </a:r>
            <a:r>
              <a:rPr lang="en-US" sz="7200" dirty="0">
                <a:latin typeface="+mj-lt"/>
              </a:rPr>
              <a:t>38, 113-125.</a:t>
            </a:r>
          </a:p>
          <a:p>
            <a:endParaRPr lang="en-US" sz="7200" dirty="0">
              <a:latin typeface="+mj-lt"/>
            </a:endParaRPr>
          </a:p>
          <a:p>
            <a:r>
              <a:rPr lang="en-US" sz="7200" dirty="0">
                <a:latin typeface="+mj-lt"/>
              </a:rPr>
              <a:t>Blackwell, L., Trzesniewski, K., &amp; Dweck, C.S. (2007). Implicit Theories of Intelligence Predict Achievement Across an Adolescent Transition: A Longitudinal Study and an Intervention. Child Development, 78, 246-263. </a:t>
            </a:r>
          </a:p>
          <a:p>
            <a:endParaRPr lang="en-US" sz="7200" dirty="0">
              <a:latin typeface="+mj-lt"/>
            </a:endParaRPr>
          </a:p>
          <a:p>
            <a:r>
              <a:rPr lang="en-US" sz="7200" dirty="0">
                <a:latin typeface="+mj-lt"/>
              </a:rPr>
              <a:t>Dweck, C. S. (2006). Mindset: The new psychology of success.  New York:, NY: Random House.</a:t>
            </a:r>
          </a:p>
          <a:p>
            <a:pPr lvl="0"/>
            <a:endParaRPr lang="en-US" sz="7200" dirty="0"/>
          </a:p>
          <a:p>
            <a:pPr lvl="0"/>
            <a:r>
              <a:rPr lang="en-US" sz="7200" dirty="0"/>
              <a:t>Dweck, C.S., &amp; Lennon, C. (2001, April). </a:t>
            </a:r>
            <a:r>
              <a:rPr lang="en-US" sz="7200" i="1" dirty="0"/>
              <a:t>Person vs. process-focused parenting styles. </a:t>
            </a:r>
            <a:r>
              <a:rPr lang="en-US" sz="7200" dirty="0"/>
              <a:t>Paper presented at the meeting of the Society for Research in Child Development. Minneapolis, MN.</a:t>
            </a:r>
          </a:p>
          <a:p>
            <a:endParaRPr lang="en-US" sz="7200" dirty="0">
              <a:latin typeface="+mj-lt"/>
            </a:endParaRPr>
          </a:p>
          <a:p>
            <a:endParaRPr lang="en-US" dirty="0">
              <a:solidFill>
                <a:srgbClr val="000000"/>
              </a:solidFill>
            </a:endParaRPr>
          </a:p>
          <a:p>
            <a:pPr lvl="0"/>
            <a:endParaRPr lang="en-US" sz="3200" dirty="0"/>
          </a:p>
          <a:p>
            <a:pPr lvl="0"/>
            <a:endParaRPr lang="en-US" sz="3200" dirty="0"/>
          </a:p>
          <a:p>
            <a:r>
              <a:rPr lang="en-US" sz="1900" dirty="0"/>
              <a:t> </a:t>
            </a:r>
          </a:p>
          <a:p>
            <a:pPr algn="ct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6046051"/>
            <a:ext cx="2282959" cy="452674"/>
          </a:xfrm>
          <a:prstGeom prst="rect">
            <a:avLst/>
          </a:prstGeom>
        </p:spPr>
      </p:pic>
    </p:spTree>
    <p:extLst>
      <p:ext uri="{BB962C8B-B14F-4D97-AF65-F5344CB8AC3E}">
        <p14:creationId xmlns:p14="http://schemas.microsoft.com/office/powerpoint/2010/main" val="13856514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028343"/>
            <a:ext cx="7239000" cy="5909310"/>
          </a:xfrm>
          <a:prstGeom prst="rect">
            <a:avLst/>
          </a:prstGeom>
        </p:spPr>
        <p:txBody>
          <a:bodyPr wrap="square">
            <a:spAutoFit/>
          </a:bodyPr>
          <a:lstStyle/>
          <a:p>
            <a:r>
              <a:rPr lang="en-US" b="1" dirty="0">
                <a:latin typeface="+mj-lt"/>
              </a:rPr>
              <a:t>Dweck, C.S., &amp; London, B.E. (2004). The role of mental representation in social development. Merrill-Palmer Quarterly (50th Anniversary Issue), 50, 428-444.</a:t>
            </a:r>
          </a:p>
          <a:p>
            <a:pPr lvl="0"/>
            <a:endParaRPr lang="en-US" b="1" dirty="0">
              <a:latin typeface="+mj-lt"/>
            </a:endParaRPr>
          </a:p>
          <a:p>
            <a:pPr lvl="0"/>
            <a:r>
              <a:rPr lang="en-US" b="1" dirty="0">
                <a:latin typeface="+mj-lt"/>
              </a:rPr>
              <a:t>Mangels, J. A., Butterfield, B., Lamb, J., Good, C.D., &amp; Dweck, C.S. (2006). Why do beliefs about intelligence influence learning success? A social-cognitive-neuroscience model. Social, Cognitive, and Affective Neuroscience, 1, 75-86.</a:t>
            </a:r>
          </a:p>
          <a:p>
            <a:pPr lvl="0"/>
            <a:endParaRPr lang="en-US" b="1" dirty="0">
              <a:latin typeface="+mj-lt"/>
            </a:endParaRPr>
          </a:p>
          <a:p>
            <a:r>
              <a:rPr lang="en-US" b="1" dirty="0">
                <a:latin typeface="+mj-lt"/>
              </a:rPr>
              <a:t>McGuire, Saundra Yancy. (2015). Teach Students How to Learn. Stylus: Sterling, VA.</a:t>
            </a:r>
          </a:p>
          <a:p>
            <a:endParaRPr lang="en-US" b="1" dirty="0">
              <a:latin typeface="+mj-lt"/>
            </a:endParaRPr>
          </a:p>
          <a:p>
            <a:r>
              <a:rPr lang="en-US" b="1" dirty="0"/>
              <a:t>Merzenich, Michael. ( 2013 ). Soft-Wired: How the new science of brain plasticity can change your life. Parnassus Publishing, LLC.: San Francisco.</a:t>
            </a:r>
          </a:p>
          <a:p>
            <a:endParaRPr lang="en-US" b="1" dirty="0">
              <a:latin typeface="+mj-lt"/>
            </a:endParaRPr>
          </a:p>
          <a:p>
            <a:pPr lvl="0"/>
            <a:endParaRPr lang="en-US" b="1" dirty="0"/>
          </a:p>
          <a:p>
            <a:pPr lvl="0"/>
            <a:endParaRPr lang="en-US" b="1" dirty="0"/>
          </a:p>
          <a:p>
            <a:pPr lvl="0"/>
            <a:endParaRPr lang="en-US" b="1" dirty="0"/>
          </a:p>
          <a:p>
            <a:pPr lvl="0"/>
            <a:endParaRPr lang="en-US" b="1" dirty="0"/>
          </a:p>
          <a:p>
            <a:pPr lvl="0"/>
            <a:endParaRPr lang="en-US" b="1"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4600" y="6046051"/>
            <a:ext cx="2282959" cy="452674"/>
          </a:xfrm>
          <a:prstGeom prst="rect">
            <a:avLst/>
          </a:prstGeom>
        </p:spPr>
      </p:pic>
    </p:spTree>
    <p:extLst>
      <p:ext uri="{BB962C8B-B14F-4D97-AF65-F5344CB8AC3E}">
        <p14:creationId xmlns:p14="http://schemas.microsoft.com/office/powerpoint/2010/main" val="2781486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mn-lt"/>
              </a:rPr>
              <a:t>TRPP framework </a:t>
            </a:r>
          </a:p>
        </p:txBody>
      </p:sp>
      <p:sp>
        <p:nvSpPr>
          <p:cNvPr id="3" name="Content Placeholder 2"/>
          <p:cNvSpPr>
            <a:spLocks noGrp="1"/>
          </p:cNvSpPr>
          <p:nvPr>
            <p:ph idx="1"/>
          </p:nvPr>
        </p:nvSpPr>
        <p:spPr/>
        <p:txBody>
          <a:bodyPr/>
          <a:lstStyle/>
          <a:p>
            <a:pPr algn="ctr"/>
            <a:endParaRPr lang="en-US" dirty="0"/>
          </a:p>
          <a:p>
            <a:pPr lvl="0" algn="ctr"/>
            <a:endParaRPr lang="en-US" dirty="0">
              <a:solidFill>
                <a:srgbClr val="000000"/>
              </a:solidFill>
            </a:endParaRPr>
          </a:p>
          <a:p>
            <a:pPr algn="ctr"/>
            <a:endParaRPr lang="en-US" dirty="0"/>
          </a:p>
        </p:txBody>
      </p:sp>
      <p:pic>
        <p:nvPicPr>
          <p:cNvPr id="4" name="Picture 2" descr="D:\TRPP Graphic.jpg"/>
          <p:cNvPicPr>
            <a:picLocks noChangeAspect="1" noChangeArrowheads="1"/>
          </p:cNvPicPr>
          <p:nvPr/>
        </p:nvPicPr>
        <p:blipFill>
          <a:blip r:embed="rId3" cstate="print"/>
          <a:srcRect/>
          <a:stretch>
            <a:fillRect/>
          </a:stretch>
        </p:blipFill>
        <p:spPr bwMode="auto">
          <a:xfrm>
            <a:off x="1066800" y="1066800"/>
            <a:ext cx="6858000" cy="3733800"/>
          </a:xfrm>
          <a:prstGeom prst="rect">
            <a:avLst/>
          </a:prstGeom>
          <a:noFill/>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4600" y="6046051"/>
            <a:ext cx="2282959" cy="452674"/>
          </a:xfrm>
          <a:prstGeom prst="rect">
            <a:avLst/>
          </a:prstGeom>
        </p:spPr>
      </p:pic>
    </p:spTree>
    <p:extLst>
      <p:ext uri="{BB962C8B-B14F-4D97-AF65-F5344CB8AC3E}">
        <p14:creationId xmlns:p14="http://schemas.microsoft.com/office/powerpoint/2010/main" val="13981085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335846"/>
            <a:ext cx="6858000" cy="646331"/>
          </a:xfrm>
          <a:prstGeom prst="rect">
            <a:avLst/>
          </a:prstGeom>
        </p:spPr>
        <p:txBody>
          <a:bodyPr wrap="square">
            <a:spAutoFit/>
          </a:bodyPr>
          <a:lstStyle/>
          <a:p>
            <a:endParaRPr lang="en-US" b="1" dirty="0"/>
          </a:p>
          <a:p>
            <a:pPr lvl="0"/>
            <a:endParaRPr lang="en-US" b="1"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4600" y="6046051"/>
            <a:ext cx="2282959" cy="452674"/>
          </a:xfrm>
          <a:prstGeom prst="rect">
            <a:avLst/>
          </a:prstGeom>
        </p:spPr>
      </p:pic>
      <p:sp>
        <p:nvSpPr>
          <p:cNvPr id="4" name="Rectangle 3"/>
          <p:cNvSpPr/>
          <p:nvPr/>
        </p:nvSpPr>
        <p:spPr>
          <a:xfrm>
            <a:off x="762000" y="838200"/>
            <a:ext cx="6858000" cy="4801314"/>
          </a:xfrm>
          <a:prstGeom prst="rect">
            <a:avLst/>
          </a:prstGeom>
        </p:spPr>
        <p:txBody>
          <a:bodyPr wrap="square">
            <a:spAutoFit/>
          </a:bodyPr>
          <a:lstStyle/>
          <a:p>
            <a:r>
              <a:rPr lang="en-US" b="1" dirty="0">
                <a:latin typeface="+mj-lt"/>
              </a:rPr>
              <a:t>Molden, D.C., &amp; Dweck, C.S. (2006). Finding “meaning” in psychology: A lay theories approach to self-regulation, social perception, and social development. American Psychologist, 61, 192-203. </a:t>
            </a:r>
          </a:p>
          <a:p>
            <a:endParaRPr lang="en-US" b="1" dirty="0">
              <a:latin typeface="+mj-lt"/>
            </a:endParaRPr>
          </a:p>
          <a:p>
            <a:pPr lvl="0"/>
            <a:r>
              <a:rPr lang="en-US" b="1" dirty="0">
                <a:latin typeface="+mj-lt"/>
              </a:rPr>
              <a:t>Plaks, J., Stroessner, S., Dweck, C.S., &amp; Sherman, J. (2001). Person theories and attention allocation: Preference for stereotypic vs. counterstereotypic information. </a:t>
            </a:r>
            <a:r>
              <a:rPr lang="en-US" b="1" i="1" dirty="0">
                <a:latin typeface="+mj-lt"/>
              </a:rPr>
              <a:t>Journal of Personality and Social Psychology, </a:t>
            </a:r>
            <a:r>
              <a:rPr lang="en-US" b="1" dirty="0">
                <a:latin typeface="+mj-lt"/>
              </a:rPr>
              <a:t>80, 876-893.</a:t>
            </a:r>
          </a:p>
          <a:p>
            <a:pPr lvl="0"/>
            <a:endParaRPr lang="en-US" b="1" dirty="0">
              <a:latin typeface="+mj-lt"/>
            </a:endParaRPr>
          </a:p>
          <a:p>
            <a:pPr lvl="0"/>
            <a:r>
              <a:rPr lang="en-US" b="1" dirty="0">
                <a:latin typeface="+mj-lt"/>
              </a:rPr>
              <a:t>Uttal, D.H. (1997). Beliefs about genetic influences on mathematics achievement: A cross-cultural comparison. </a:t>
            </a:r>
            <a:r>
              <a:rPr lang="en-US" b="1" i="1" dirty="0">
                <a:latin typeface="+mj-lt"/>
              </a:rPr>
              <a:t>Genetica, </a:t>
            </a:r>
            <a:r>
              <a:rPr lang="en-US" b="1" dirty="0">
                <a:latin typeface="+mj-lt"/>
              </a:rPr>
              <a:t>99, 165-172.</a:t>
            </a:r>
          </a:p>
          <a:p>
            <a:pPr lvl="0"/>
            <a:endParaRPr lang="en-US" b="1" dirty="0">
              <a:latin typeface="+mj-lt"/>
            </a:endParaRPr>
          </a:p>
          <a:p>
            <a:pPr lvl="0"/>
            <a:r>
              <a:rPr lang="en-US" b="1" dirty="0">
                <a:latin typeface="+mj-lt"/>
              </a:rPr>
              <a:t>Yeager, D.S., &amp; Walton, G. (2011). Social-psychological interventions in education: They’re not magic. </a:t>
            </a:r>
            <a:r>
              <a:rPr lang="en-US" b="1" i="1" dirty="0">
                <a:latin typeface="+mj-lt"/>
              </a:rPr>
              <a:t>Review of Educational Research, </a:t>
            </a:r>
            <a:r>
              <a:rPr lang="en-US" b="1" dirty="0">
                <a:latin typeface="+mj-lt"/>
              </a:rPr>
              <a:t>81, 267-301.</a:t>
            </a:r>
          </a:p>
          <a:p>
            <a:pPr lvl="0"/>
            <a:endParaRPr lang="en-US" b="1" dirty="0"/>
          </a:p>
        </p:txBody>
      </p:sp>
    </p:spTree>
    <p:extLst>
      <p:ext uri="{BB962C8B-B14F-4D97-AF65-F5344CB8AC3E}">
        <p14:creationId xmlns:p14="http://schemas.microsoft.com/office/powerpoint/2010/main" val="13848232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mn-lt"/>
              </a:rPr>
              <a:t>For further information</a:t>
            </a:r>
          </a:p>
        </p:txBody>
      </p:sp>
      <p:sp>
        <p:nvSpPr>
          <p:cNvPr id="3" name="Content Placeholder 2"/>
          <p:cNvSpPr>
            <a:spLocks noGrp="1"/>
          </p:cNvSpPr>
          <p:nvPr>
            <p:ph idx="1"/>
          </p:nvPr>
        </p:nvSpPr>
        <p:spPr>
          <a:xfrm>
            <a:off x="838200" y="914400"/>
            <a:ext cx="7520940" cy="3579849"/>
          </a:xfrm>
        </p:spPr>
        <p:txBody>
          <a:bodyPr>
            <a:normAutofit fontScale="92500" lnSpcReduction="20000"/>
          </a:bodyPr>
          <a:lstStyle/>
          <a:p>
            <a:endParaRPr lang="en-US" dirty="0"/>
          </a:p>
          <a:p>
            <a:pPr algn="ctr"/>
            <a:r>
              <a:rPr lang="en-US" sz="2000" dirty="0"/>
              <a:t>TRPP Associates</a:t>
            </a:r>
          </a:p>
          <a:p>
            <a:pPr algn="ctr"/>
            <a:r>
              <a:rPr lang="en-US" sz="2000" dirty="0"/>
              <a:t>1152 </a:t>
            </a:r>
            <a:r>
              <a:rPr lang="en-US" sz="2000"/>
              <a:t>West Farwell</a:t>
            </a:r>
            <a:endParaRPr lang="en-US" sz="2000" dirty="0"/>
          </a:p>
          <a:p>
            <a:pPr algn="ctr"/>
            <a:r>
              <a:rPr lang="en-US" sz="2000" dirty="0"/>
              <a:t>Chicago, Illinois 60626</a:t>
            </a:r>
          </a:p>
          <a:p>
            <a:pPr algn="ctr"/>
            <a:endParaRPr lang="en-US" sz="2000" dirty="0"/>
          </a:p>
          <a:p>
            <a:pPr algn="ctr"/>
            <a:r>
              <a:rPr lang="en-US" sz="2000" dirty="0">
                <a:hlinkClick r:id="rId3"/>
              </a:rPr>
              <a:t>www.trppassociates.com</a:t>
            </a:r>
            <a:endParaRPr lang="en-US" sz="2000" dirty="0"/>
          </a:p>
          <a:p>
            <a:pPr algn="ctr"/>
            <a:endParaRPr lang="en-US" sz="2000" dirty="0"/>
          </a:p>
          <a:p>
            <a:pPr algn="ctr"/>
            <a:r>
              <a:rPr lang="en-US" sz="1700" dirty="0"/>
              <a:t>Martha E. Casazza, Ed.D.</a:t>
            </a:r>
          </a:p>
          <a:p>
            <a:pPr algn="ctr"/>
            <a:r>
              <a:rPr lang="en-US" sz="1700" dirty="0"/>
              <a:t>casazza@trppassociates.com</a:t>
            </a:r>
          </a:p>
          <a:p>
            <a:pPr algn="ctr"/>
            <a:r>
              <a:rPr lang="en-US" sz="1700" dirty="0"/>
              <a:t>Sharon L. Silverman, Ed.D.</a:t>
            </a:r>
          </a:p>
          <a:p>
            <a:pPr algn="ctr"/>
            <a:r>
              <a:rPr lang="en-US" sz="1700" dirty="0"/>
              <a:t>silverman@trppassociates.com</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7000" y="6108651"/>
            <a:ext cx="2282959" cy="452674"/>
          </a:xfrm>
          <a:prstGeom prst="rect">
            <a:avLst/>
          </a:prstGeom>
        </p:spPr>
      </p:pic>
    </p:spTree>
    <p:extLst>
      <p:ext uri="{BB962C8B-B14F-4D97-AF65-F5344CB8AC3E}">
        <p14:creationId xmlns:p14="http://schemas.microsoft.com/office/powerpoint/2010/main" val="4113350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a:t>Self-reflection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46837161"/>
              </p:ext>
            </p:extLst>
          </p:nvPr>
        </p:nvGraphicFramePr>
        <p:xfrm>
          <a:off x="762000" y="990600"/>
          <a:ext cx="6324600" cy="5613116"/>
        </p:xfrm>
        <a:graphic>
          <a:graphicData uri="http://schemas.openxmlformats.org/drawingml/2006/table">
            <a:tbl>
              <a:tblPr firstRow="1" firstCol="1" bandRow="1">
                <a:tableStyleId>{5C22544A-7EE6-4342-B048-85BDC9FD1C3A}</a:tableStyleId>
              </a:tblPr>
              <a:tblGrid>
                <a:gridCol w="2108200">
                  <a:extLst>
                    <a:ext uri="{9D8B030D-6E8A-4147-A177-3AD203B41FA5}">
                      <a16:colId xmlns="" xmlns:a16="http://schemas.microsoft.com/office/drawing/2014/main" val="20000"/>
                    </a:ext>
                  </a:extLst>
                </a:gridCol>
                <a:gridCol w="2108200">
                  <a:extLst>
                    <a:ext uri="{9D8B030D-6E8A-4147-A177-3AD203B41FA5}">
                      <a16:colId xmlns="" xmlns:a16="http://schemas.microsoft.com/office/drawing/2014/main" val="20001"/>
                    </a:ext>
                  </a:extLst>
                </a:gridCol>
                <a:gridCol w="2108200">
                  <a:extLst>
                    <a:ext uri="{9D8B030D-6E8A-4147-A177-3AD203B41FA5}">
                      <a16:colId xmlns="" xmlns:a16="http://schemas.microsoft.com/office/drawing/2014/main" val="20002"/>
                    </a:ext>
                  </a:extLst>
                </a:gridCol>
              </a:tblGrid>
              <a:tr h="1928285">
                <a:tc>
                  <a:txBody>
                    <a:bodyPr/>
                    <a:lstStyle/>
                    <a:p>
                      <a:pPr marL="0" marR="0">
                        <a:lnSpc>
                          <a:spcPct val="115000"/>
                        </a:lnSpc>
                        <a:spcBef>
                          <a:spcPts val="0"/>
                        </a:spcBef>
                        <a:spcAft>
                          <a:spcPts val="0"/>
                        </a:spcAft>
                      </a:pPr>
                      <a:r>
                        <a:rPr lang="en-US" sz="500" dirty="0">
                          <a:effectLst/>
                        </a:rPr>
                        <a:t> </a:t>
                      </a:r>
                    </a:p>
                    <a:p>
                      <a:pPr marL="0" marR="0">
                        <a:lnSpc>
                          <a:spcPct val="115000"/>
                        </a:lnSpc>
                        <a:spcBef>
                          <a:spcPts val="0"/>
                        </a:spcBef>
                        <a:spcAft>
                          <a:spcPts val="0"/>
                        </a:spcAft>
                      </a:pPr>
                      <a:r>
                        <a:rPr lang="en-US" sz="500" dirty="0">
                          <a:effectLst/>
                        </a:rPr>
                        <a:t> </a:t>
                      </a:r>
                    </a:p>
                    <a:p>
                      <a:pPr marL="0" marR="0">
                        <a:lnSpc>
                          <a:spcPct val="115000"/>
                        </a:lnSpc>
                        <a:spcBef>
                          <a:spcPts val="0"/>
                        </a:spcBef>
                        <a:spcAft>
                          <a:spcPts val="0"/>
                        </a:spcAft>
                      </a:pPr>
                      <a:r>
                        <a:rPr lang="en-US" sz="500" dirty="0">
                          <a:effectLst/>
                        </a:rPr>
                        <a:t> </a:t>
                      </a:r>
                    </a:p>
                    <a:p>
                      <a:pPr marL="0" marR="0">
                        <a:lnSpc>
                          <a:spcPct val="115000"/>
                        </a:lnSpc>
                        <a:spcBef>
                          <a:spcPts val="0"/>
                        </a:spcBef>
                        <a:spcAft>
                          <a:spcPts val="0"/>
                        </a:spcAft>
                      </a:pPr>
                      <a:r>
                        <a:rPr lang="en-US" sz="1600" dirty="0">
                          <a:solidFill>
                            <a:schemeClr val="tx1"/>
                          </a:solidFill>
                          <a:effectLst/>
                        </a:rPr>
                        <a:t>I didn’t get that promotion, but it wasn’t my fault.</a:t>
                      </a:r>
                    </a:p>
                    <a:p>
                      <a:pPr marL="0" marR="0">
                        <a:lnSpc>
                          <a:spcPct val="115000"/>
                        </a:lnSpc>
                        <a:spcBef>
                          <a:spcPts val="0"/>
                        </a:spcBef>
                        <a:spcAft>
                          <a:spcPts val="0"/>
                        </a:spcAft>
                      </a:pPr>
                      <a:r>
                        <a:rPr lang="en-US" sz="500" dirty="0">
                          <a:effectLst/>
                        </a:rPr>
                        <a:t> </a:t>
                      </a:r>
                    </a:p>
                    <a:p>
                      <a:pPr marL="0" marR="0">
                        <a:lnSpc>
                          <a:spcPct val="115000"/>
                        </a:lnSpc>
                        <a:spcBef>
                          <a:spcPts val="0"/>
                        </a:spcBef>
                        <a:spcAft>
                          <a:spcPts val="0"/>
                        </a:spcAft>
                      </a:pPr>
                      <a:r>
                        <a:rPr lang="en-US" sz="500" dirty="0">
                          <a:effectLst/>
                        </a:rPr>
                        <a:t> </a:t>
                      </a:r>
                    </a:p>
                    <a:p>
                      <a:pPr marL="0" marR="0">
                        <a:lnSpc>
                          <a:spcPct val="115000"/>
                        </a:lnSpc>
                        <a:spcBef>
                          <a:spcPts val="0"/>
                        </a:spcBef>
                        <a:spcAft>
                          <a:spcPts val="0"/>
                        </a:spcAft>
                      </a:pPr>
                      <a:r>
                        <a:rPr lang="en-US" sz="500" dirty="0">
                          <a:effectLst/>
                        </a:rPr>
                        <a:t> </a:t>
                      </a:r>
                    </a:p>
                    <a:p>
                      <a:pPr marL="0" marR="0">
                        <a:lnSpc>
                          <a:spcPct val="115000"/>
                        </a:lnSpc>
                        <a:spcBef>
                          <a:spcPts val="0"/>
                        </a:spcBef>
                        <a:spcAft>
                          <a:spcPts val="0"/>
                        </a:spcAft>
                      </a:pPr>
                      <a:r>
                        <a:rPr lang="en-US" sz="500" dirty="0">
                          <a:effectLst/>
                        </a:rPr>
                        <a:t> </a:t>
                      </a:r>
                    </a:p>
                    <a:p>
                      <a:pPr marL="0" marR="0">
                        <a:lnSpc>
                          <a:spcPct val="115000"/>
                        </a:lnSpc>
                        <a:spcBef>
                          <a:spcPts val="0"/>
                        </a:spcBef>
                        <a:spcAft>
                          <a:spcPts val="0"/>
                        </a:spcAft>
                      </a:pPr>
                      <a:r>
                        <a:rPr lang="en-US" sz="500" dirty="0">
                          <a:effectLst/>
                        </a:rPr>
                        <a:t> </a:t>
                      </a:r>
                      <a:endParaRPr lang="en-US" sz="500" dirty="0">
                        <a:effectLst/>
                        <a:latin typeface="Calibri"/>
                        <a:ea typeface="Calibri"/>
                        <a:cs typeface="Times New Roman"/>
                      </a:endParaRPr>
                    </a:p>
                  </a:txBody>
                  <a:tcPr marL="33918" marR="33918" marT="0" marB="0">
                    <a:solidFill>
                      <a:srgbClr val="FFC000"/>
                    </a:solidFill>
                  </a:tcPr>
                </a:tc>
                <a:tc>
                  <a:txBody>
                    <a:bodyPr/>
                    <a:lstStyle/>
                    <a:p>
                      <a:pPr marL="0" marR="0">
                        <a:lnSpc>
                          <a:spcPct val="115000"/>
                        </a:lnSpc>
                        <a:spcBef>
                          <a:spcPts val="0"/>
                        </a:spcBef>
                        <a:spcAft>
                          <a:spcPts val="0"/>
                        </a:spcAft>
                      </a:pPr>
                      <a:r>
                        <a:rPr lang="en-US" sz="500" dirty="0">
                          <a:effectLst/>
                        </a:rPr>
                        <a:t> </a:t>
                      </a:r>
                    </a:p>
                    <a:p>
                      <a:pPr marL="0" marR="0">
                        <a:lnSpc>
                          <a:spcPct val="115000"/>
                        </a:lnSpc>
                        <a:spcBef>
                          <a:spcPts val="0"/>
                        </a:spcBef>
                        <a:spcAft>
                          <a:spcPts val="0"/>
                        </a:spcAft>
                      </a:pPr>
                      <a:r>
                        <a:rPr lang="en-US" sz="500" dirty="0">
                          <a:effectLst/>
                        </a:rPr>
                        <a:t> </a:t>
                      </a:r>
                    </a:p>
                    <a:p>
                      <a:pPr marL="0" marR="0">
                        <a:lnSpc>
                          <a:spcPct val="115000"/>
                        </a:lnSpc>
                        <a:spcBef>
                          <a:spcPts val="0"/>
                        </a:spcBef>
                        <a:spcAft>
                          <a:spcPts val="0"/>
                        </a:spcAft>
                      </a:pPr>
                      <a:r>
                        <a:rPr lang="en-US" sz="500" dirty="0">
                          <a:effectLst/>
                        </a:rPr>
                        <a:t> </a:t>
                      </a:r>
                    </a:p>
                    <a:p>
                      <a:pPr marL="0" marR="0">
                        <a:lnSpc>
                          <a:spcPct val="115000"/>
                        </a:lnSpc>
                        <a:spcBef>
                          <a:spcPts val="0"/>
                        </a:spcBef>
                        <a:spcAft>
                          <a:spcPts val="0"/>
                        </a:spcAft>
                      </a:pPr>
                      <a:r>
                        <a:rPr lang="en-US" sz="1600" dirty="0">
                          <a:solidFill>
                            <a:schemeClr val="tx1"/>
                          </a:solidFill>
                          <a:effectLst/>
                        </a:rPr>
                        <a:t>They told me I wasn’t a “math” person and wouldn’t succeed, so I worked really hard.</a:t>
                      </a:r>
                      <a:endParaRPr lang="en-US" sz="1600" dirty="0">
                        <a:solidFill>
                          <a:schemeClr val="tx1"/>
                        </a:solidFill>
                        <a:effectLst/>
                        <a:latin typeface="Calibri"/>
                        <a:ea typeface="Calibri"/>
                        <a:cs typeface="Times New Roman"/>
                      </a:endParaRPr>
                    </a:p>
                  </a:txBody>
                  <a:tcPr marL="33918" marR="33918" marT="0" marB="0">
                    <a:solidFill>
                      <a:schemeClr val="accent1">
                        <a:lumMod val="20000"/>
                        <a:lumOff val="80000"/>
                      </a:schemeClr>
                    </a:solidFill>
                  </a:tcPr>
                </a:tc>
                <a:tc>
                  <a:txBody>
                    <a:bodyPr/>
                    <a:lstStyle/>
                    <a:p>
                      <a:pPr marL="0" marR="0">
                        <a:lnSpc>
                          <a:spcPct val="115000"/>
                        </a:lnSpc>
                        <a:spcBef>
                          <a:spcPts val="0"/>
                        </a:spcBef>
                        <a:spcAft>
                          <a:spcPts val="0"/>
                        </a:spcAft>
                      </a:pPr>
                      <a:r>
                        <a:rPr lang="en-US" sz="500" dirty="0">
                          <a:effectLst/>
                        </a:rPr>
                        <a:t> </a:t>
                      </a:r>
                    </a:p>
                    <a:p>
                      <a:pPr marL="0" marR="0">
                        <a:lnSpc>
                          <a:spcPct val="115000"/>
                        </a:lnSpc>
                        <a:spcBef>
                          <a:spcPts val="0"/>
                        </a:spcBef>
                        <a:spcAft>
                          <a:spcPts val="0"/>
                        </a:spcAft>
                      </a:pPr>
                      <a:r>
                        <a:rPr lang="en-US" sz="900" dirty="0">
                          <a:effectLst/>
                        </a:rPr>
                        <a:t> </a:t>
                      </a:r>
                      <a:endParaRPr lang="en-US" sz="500" dirty="0">
                        <a:effectLst/>
                      </a:endParaRPr>
                    </a:p>
                    <a:p>
                      <a:pPr marL="0" marR="0">
                        <a:lnSpc>
                          <a:spcPct val="115000"/>
                        </a:lnSpc>
                        <a:spcBef>
                          <a:spcPts val="0"/>
                        </a:spcBef>
                        <a:spcAft>
                          <a:spcPts val="0"/>
                        </a:spcAft>
                      </a:pPr>
                      <a:r>
                        <a:rPr lang="en-US" sz="1600" dirty="0">
                          <a:solidFill>
                            <a:schemeClr val="tx1"/>
                          </a:solidFill>
                          <a:effectLst/>
                        </a:rPr>
                        <a:t>If I don’t succeed this time, I‘ll figure it out and try again.</a:t>
                      </a:r>
                      <a:endParaRPr lang="en-US" sz="1600" dirty="0">
                        <a:solidFill>
                          <a:schemeClr val="tx1"/>
                        </a:solidFill>
                        <a:effectLst/>
                        <a:latin typeface="Calibri"/>
                        <a:ea typeface="Calibri"/>
                        <a:cs typeface="Times New Roman"/>
                      </a:endParaRPr>
                    </a:p>
                  </a:txBody>
                  <a:tcPr marL="33918" marR="33918" marT="0" marB="0">
                    <a:solidFill>
                      <a:schemeClr val="tx2">
                        <a:lumMod val="20000"/>
                        <a:lumOff val="80000"/>
                      </a:schemeClr>
                    </a:solidFill>
                  </a:tcPr>
                </a:tc>
                <a:extLst>
                  <a:ext uri="{0D108BD9-81ED-4DB2-BD59-A6C34878D82A}">
                    <a16:rowId xmlns="" xmlns:a16="http://schemas.microsoft.com/office/drawing/2014/main" val="10000"/>
                  </a:ext>
                </a:extLst>
              </a:tr>
              <a:tr h="1914705">
                <a:tc>
                  <a:txBody>
                    <a:bodyPr/>
                    <a:lstStyle/>
                    <a:p>
                      <a:pPr marL="0" marR="0">
                        <a:lnSpc>
                          <a:spcPct val="115000"/>
                        </a:lnSpc>
                        <a:spcBef>
                          <a:spcPts val="0"/>
                        </a:spcBef>
                        <a:spcAft>
                          <a:spcPts val="0"/>
                        </a:spcAft>
                      </a:pPr>
                      <a:r>
                        <a:rPr lang="en-US" sz="500" dirty="0">
                          <a:effectLst/>
                        </a:rPr>
                        <a:t> </a:t>
                      </a:r>
                    </a:p>
                    <a:p>
                      <a:pPr marL="0" marR="0">
                        <a:lnSpc>
                          <a:spcPct val="115000"/>
                        </a:lnSpc>
                        <a:spcBef>
                          <a:spcPts val="0"/>
                        </a:spcBef>
                        <a:spcAft>
                          <a:spcPts val="0"/>
                        </a:spcAft>
                      </a:pPr>
                      <a:r>
                        <a:rPr lang="en-US" sz="500" dirty="0">
                          <a:effectLst/>
                        </a:rPr>
                        <a:t> </a:t>
                      </a:r>
                    </a:p>
                    <a:p>
                      <a:pPr marL="0" marR="0">
                        <a:lnSpc>
                          <a:spcPct val="115000"/>
                        </a:lnSpc>
                        <a:spcBef>
                          <a:spcPts val="0"/>
                        </a:spcBef>
                        <a:spcAft>
                          <a:spcPts val="0"/>
                        </a:spcAft>
                      </a:pPr>
                      <a:r>
                        <a:rPr lang="en-US" sz="1600" dirty="0">
                          <a:solidFill>
                            <a:schemeClr val="tx1"/>
                          </a:solidFill>
                          <a:effectLst/>
                        </a:rPr>
                        <a:t>I was on a team, and my partner didn’t really “get it.” We didn’t do very well on the project.</a:t>
                      </a:r>
                    </a:p>
                    <a:p>
                      <a:pPr marL="0" marR="0">
                        <a:lnSpc>
                          <a:spcPct val="115000"/>
                        </a:lnSpc>
                        <a:spcBef>
                          <a:spcPts val="0"/>
                        </a:spcBef>
                        <a:spcAft>
                          <a:spcPts val="0"/>
                        </a:spcAft>
                      </a:pPr>
                      <a:r>
                        <a:rPr lang="en-US" sz="500" dirty="0">
                          <a:solidFill>
                            <a:schemeClr val="tx1"/>
                          </a:solidFill>
                          <a:effectLst/>
                        </a:rPr>
                        <a:t> </a:t>
                      </a:r>
                      <a:endParaRPr lang="en-US" sz="500" dirty="0">
                        <a:solidFill>
                          <a:schemeClr val="tx1"/>
                        </a:solidFill>
                        <a:effectLst/>
                        <a:latin typeface="Calibri"/>
                        <a:ea typeface="Calibri"/>
                        <a:cs typeface="Times New Roman"/>
                      </a:endParaRPr>
                    </a:p>
                  </a:txBody>
                  <a:tcPr marL="33918" marR="33918" marT="0" marB="0">
                    <a:solidFill>
                      <a:srgbClr val="FFC000"/>
                    </a:solidFill>
                  </a:tcPr>
                </a:tc>
                <a:tc>
                  <a:txBody>
                    <a:bodyPr/>
                    <a:lstStyle/>
                    <a:p>
                      <a:pPr marL="0" marR="0">
                        <a:lnSpc>
                          <a:spcPct val="115000"/>
                        </a:lnSpc>
                        <a:spcBef>
                          <a:spcPts val="0"/>
                        </a:spcBef>
                        <a:spcAft>
                          <a:spcPts val="0"/>
                        </a:spcAft>
                      </a:pPr>
                      <a:r>
                        <a:rPr lang="en-US" sz="500" b="1" dirty="0">
                          <a:solidFill>
                            <a:schemeClr val="tx1"/>
                          </a:solidFill>
                          <a:effectLst/>
                        </a:rPr>
                        <a:t> </a:t>
                      </a:r>
                    </a:p>
                    <a:p>
                      <a:pPr marL="0" marR="0">
                        <a:lnSpc>
                          <a:spcPct val="115000"/>
                        </a:lnSpc>
                        <a:spcBef>
                          <a:spcPts val="0"/>
                        </a:spcBef>
                        <a:spcAft>
                          <a:spcPts val="0"/>
                        </a:spcAft>
                      </a:pPr>
                      <a:r>
                        <a:rPr lang="en-US" sz="500" b="1" dirty="0">
                          <a:solidFill>
                            <a:schemeClr val="tx1"/>
                          </a:solidFill>
                          <a:effectLst/>
                        </a:rPr>
                        <a:t> </a:t>
                      </a:r>
                    </a:p>
                    <a:p>
                      <a:pPr marL="0" marR="0">
                        <a:lnSpc>
                          <a:spcPct val="115000"/>
                        </a:lnSpc>
                        <a:spcBef>
                          <a:spcPts val="0"/>
                        </a:spcBef>
                        <a:spcAft>
                          <a:spcPts val="0"/>
                        </a:spcAft>
                      </a:pPr>
                      <a:r>
                        <a:rPr lang="en-US" sz="1600" b="1" dirty="0">
                          <a:solidFill>
                            <a:schemeClr val="tx1"/>
                          </a:solidFill>
                          <a:effectLst/>
                        </a:rPr>
                        <a:t>I would have felt awkward asking for help.</a:t>
                      </a:r>
                      <a:endParaRPr lang="en-US" sz="1600" b="1" dirty="0">
                        <a:solidFill>
                          <a:schemeClr val="tx1"/>
                        </a:solidFill>
                        <a:effectLst/>
                        <a:latin typeface="Calibri"/>
                        <a:ea typeface="Calibri"/>
                        <a:cs typeface="Times New Roman"/>
                      </a:endParaRPr>
                    </a:p>
                  </a:txBody>
                  <a:tcPr marL="33918" marR="33918" marT="0" marB="0">
                    <a:solidFill>
                      <a:srgbClr val="FFC000"/>
                    </a:solidFill>
                  </a:tcPr>
                </a:tc>
                <a:tc>
                  <a:txBody>
                    <a:bodyPr/>
                    <a:lstStyle/>
                    <a:p>
                      <a:pPr marL="0" marR="0">
                        <a:lnSpc>
                          <a:spcPct val="115000"/>
                        </a:lnSpc>
                        <a:spcBef>
                          <a:spcPts val="0"/>
                        </a:spcBef>
                        <a:spcAft>
                          <a:spcPts val="0"/>
                        </a:spcAft>
                      </a:pPr>
                      <a:r>
                        <a:rPr lang="en-US" sz="500" b="1" dirty="0">
                          <a:solidFill>
                            <a:schemeClr val="tx1"/>
                          </a:solidFill>
                          <a:effectLst/>
                        </a:rPr>
                        <a:t> </a:t>
                      </a:r>
                    </a:p>
                    <a:p>
                      <a:pPr marL="0" marR="0">
                        <a:lnSpc>
                          <a:spcPct val="115000"/>
                        </a:lnSpc>
                        <a:spcBef>
                          <a:spcPts val="0"/>
                        </a:spcBef>
                        <a:spcAft>
                          <a:spcPts val="0"/>
                        </a:spcAft>
                      </a:pPr>
                      <a:r>
                        <a:rPr lang="en-US" sz="500" b="1" dirty="0">
                          <a:solidFill>
                            <a:schemeClr val="tx1"/>
                          </a:solidFill>
                          <a:effectLst/>
                        </a:rPr>
                        <a:t> </a:t>
                      </a:r>
                    </a:p>
                    <a:p>
                      <a:pPr marL="0" marR="0">
                        <a:lnSpc>
                          <a:spcPct val="115000"/>
                        </a:lnSpc>
                        <a:spcBef>
                          <a:spcPts val="0"/>
                        </a:spcBef>
                        <a:spcAft>
                          <a:spcPts val="0"/>
                        </a:spcAft>
                      </a:pPr>
                      <a:r>
                        <a:rPr lang="en-US" sz="1600" b="1" dirty="0">
                          <a:solidFill>
                            <a:schemeClr val="tx1"/>
                          </a:solidFill>
                          <a:effectLst/>
                        </a:rPr>
                        <a:t>I can’t really play cards, so I’ll just watch</a:t>
                      </a:r>
                      <a:r>
                        <a:rPr lang="en-US" sz="900" b="1" dirty="0">
                          <a:solidFill>
                            <a:schemeClr val="tx1"/>
                          </a:solidFill>
                          <a:effectLst/>
                        </a:rPr>
                        <a:t>.</a:t>
                      </a:r>
                      <a:endParaRPr lang="en-US" sz="500" b="1" dirty="0">
                        <a:solidFill>
                          <a:schemeClr val="tx1"/>
                        </a:solidFill>
                        <a:effectLst/>
                        <a:latin typeface="Calibri"/>
                        <a:ea typeface="Calibri"/>
                        <a:cs typeface="Times New Roman"/>
                      </a:endParaRPr>
                    </a:p>
                  </a:txBody>
                  <a:tcPr marL="33918" marR="33918" marT="0" marB="0">
                    <a:solidFill>
                      <a:srgbClr val="FFC000"/>
                    </a:solidFill>
                  </a:tcPr>
                </a:tc>
                <a:extLst>
                  <a:ext uri="{0D108BD9-81ED-4DB2-BD59-A6C34878D82A}">
                    <a16:rowId xmlns="" xmlns:a16="http://schemas.microsoft.com/office/drawing/2014/main" val="10001"/>
                  </a:ext>
                </a:extLst>
              </a:tr>
              <a:tr h="1765329">
                <a:tc>
                  <a:txBody>
                    <a:bodyPr/>
                    <a:lstStyle/>
                    <a:p>
                      <a:pPr marL="0" marR="0">
                        <a:lnSpc>
                          <a:spcPct val="115000"/>
                        </a:lnSpc>
                        <a:spcBef>
                          <a:spcPts val="0"/>
                        </a:spcBef>
                        <a:spcAft>
                          <a:spcPts val="0"/>
                        </a:spcAft>
                      </a:pPr>
                      <a:r>
                        <a:rPr lang="en-US" sz="1600" b="1" dirty="0">
                          <a:solidFill>
                            <a:schemeClr val="tx1"/>
                          </a:solidFill>
                          <a:effectLst/>
                        </a:rPr>
                        <a:t>I didn’t apply for that position because the other candidates were way more qualified than me.</a:t>
                      </a:r>
                    </a:p>
                    <a:p>
                      <a:pPr marL="0" marR="0">
                        <a:lnSpc>
                          <a:spcPct val="115000"/>
                        </a:lnSpc>
                        <a:spcBef>
                          <a:spcPts val="0"/>
                        </a:spcBef>
                        <a:spcAft>
                          <a:spcPts val="0"/>
                        </a:spcAft>
                      </a:pPr>
                      <a:r>
                        <a:rPr lang="en-US" sz="1600" b="1" dirty="0">
                          <a:solidFill>
                            <a:schemeClr val="tx1"/>
                          </a:solidFill>
                          <a:effectLst/>
                        </a:rPr>
                        <a:t> </a:t>
                      </a:r>
                    </a:p>
                    <a:p>
                      <a:pPr marL="0" marR="0">
                        <a:lnSpc>
                          <a:spcPct val="115000"/>
                        </a:lnSpc>
                        <a:spcBef>
                          <a:spcPts val="0"/>
                        </a:spcBef>
                        <a:spcAft>
                          <a:spcPts val="0"/>
                        </a:spcAft>
                      </a:pPr>
                      <a:r>
                        <a:rPr lang="en-US" sz="500" b="1" dirty="0">
                          <a:solidFill>
                            <a:schemeClr val="tx1"/>
                          </a:solidFill>
                          <a:effectLst/>
                        </a:rPr>
                        <a:t> </a:t>
                      </a:r>
                      <a:endParaRPr lang="en-US" sz="500" b="1" dirty="0">
                        <a:solidFill>
                          <a:schemeClr val="tx1"/>
                        </a:solidFill>
                        <a:effectLst/>
                        <a:latin typeface="Calibri"/>
                        <a:ea typeface="Calibri"/>
                        <a:cs typeface="Times New Roman"/>
                      </a:endParaRPr>
                    </a:p>
                  </a:txBody>
                  <a:tcPr marL="33918" marR="33918" marT="0" marB="0">
                    <a:solidFill>
                      <a:srgbClr val="FFC000"/>
                    </a:solidFill>
                  </a:tcPr>
                </a:tc>
                <a:tc>
                  <a:txBody>
                    <a:bodyPr/>
                    <a:lstStyle/>
                    <a:p>
                      <a:pPr marL="0" marR="0">
                        <a:lnSpc>
                          <a:spcPct val="115000"/>
                        </a:lnSpc>
                        <a:spcBef>
                          <a:spcPts val="0"/>
                        </a:spcBef>
                        <a:spcAft>
                          <a:spcPts val="0"/>
                        </a:spcAft>
                      </a:pPr>
                      <a:r>
                        <a:rPr lang="en-US" sz="1600" b="1" dirty="0">
                          <a:solidFill>
                            <a:schemeClr val="tx1"/>
                          </a:solidFill>
                          <a:effectLst/>
                        </a:rPr>
                        <a:t>I worked really hard on this. I hope it is what you wanted, and I’d love your feedback.</a:t>
                      </a:r>
                      <a:endParaRPr lang="en-US" sz="1600" b="1" dirty="0">
                        <a:solidFill>
                          <a:schemeClr val="tx1"/>
                        </a:solidFill>
                        <a:effectLst/>
                        <a:latin typeface="Calibri"/>
                        <a:ea typeface="Calibri"/>
                        <a:cs typeface="Times New Roman"/>
                      </a:endParaRPr>
                    </a:p>
                  </a:txBody>
                  <a:tcPr marL="33918" marR="33918" marT="0" marB="0">
                    <a:solidFill>
                      <a:schemeClr val="accent1">
                        <a:lumMod val="20000"/>
                        <a:lumOff val="80000"/>
                      </a:schemeClr>
                    </a:solidFill>
                  </a:tcPr>
                </a:tc>
                <a:tc>
                  <a:txBody>
                    <a:bodyPr/>
                    <a:lstStyle/>
                    <a:p>
                      <a:pPr marL="0" marR="0">
                        <a:lnSpc>
                          <a:spcPct val="115000"/>
                        </a:lnSpc>
                        <a:spcBef>
                          <a:spcPts val="0"/>
                        </a:spcBef>
                        <a:spcAft>
                          <a:spcPts val="0"/>
                        </a:spcAft>
                      </a:pPr>
                      <a:r>
                        <a:rPr lang="en-US" sz="1600" b="1" dirty="0">
                          <a:solidFill>
                            <a:schemeClr val="tx1"/>
                          </a:solidFill>
                          <a:effectLst/>
                        </a:rPr>
                        <a:t>I applied for that position even though I wasn’t sure I was qualified.</a:t>
                      </a:r>
                      <a:endParaRPr lang="en-US" sz="1600" b="1" dirty="0">
                        <a:solidFill>
                          <a:schemeClr val="tx1"/>
                        </a:solidFill>
                        <a:effectLst/>
                        <a:latin typeface="Calibri"/>
                        <a:ea typeface="Calibri"/>
                        <a:cs typeface="Times New Roman"/>
                      </a:endParaRPr>
                    </a:p>
                  </a:txBody>
                  <a:tcPr marL="33918" marR="33918" marT="0" marB="0">
                    <a:solidFill>
                      <a:schemeClr val="accent1">
                        <a:lumMod val="20000"/>
                        <a:lumOff val="80000"/>
                      </a:schemeClr>
                    </a:solidFill>
                  </a:tcPr>
                </a:tc>
                <a:extLst>
                  <a:ext uri="{0D108BD9-81ED-4DB2-BD59-A6C34878D82A}">
                    <a16:rowId xmlns="" xmlns:a16="http://schemas.microsoft.com/office/drawing/2014/main" val="10002"/>
                  </a:ext>
                </a:extLst>
              </a:tr>
            </a:tbl>
          </a:graphicData>
        </a:graphic>
      </p:graphicFrame>
      <p:pic>
        <p:nvPicPr>
          <p:cNvPr id="2050" name="Picture 2" descr="C:\Users\mcasazza\AppData\Local\Microsoft\Windows\Temporary Internet Files\Content.IE5\SJZ45851\물음표[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2282" y="457200"/>
            <a:ext cx="1961718" cy="20269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6461" y="6198948"/>
            <a:ext cx="1673359" cy="331800"/>
          </a:xfrm>
          <a:prstGeom prst="rect">
            <a:avLst/>
          </a:prstGeom>
        </p:spPr>
      </p:pic>
    </p:spTree>
    <p:extLst>
      <p:ext uri="{BB962C8B-B14F-4D97-AF65-F5344CB8AC3E}">
        <p14:creationId xmlns:p14="http://schemas.microsoft.com/office/powerpoint/2010/main" val="4253411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Growth or fixed?</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4600" y="6046051"/>
            <a:ext cx="2282959" cy="452674"/>
          </a:xfrm>
          <a:prstGeom prst="rect">
            <a:avLst/>
          </a:prstGeom>
        </p:spPr>
      </p:pic>
      <p:sp>
        <p:nvSpPr>
          <p:cNvPr id="5" name="Content Placeholder 4"/>
          <p:cNvSpPr>
            <a:spLocks noGrp="1"/>
          </p:cNvSpPr>
          <p:nvPr>
            <p:ph idx="1"/>
          </p:nvPr>
        </p:nvSpPr>
        <p:spPr/>
        <p:txBody>
          <a:bodyPr/>
          <a:lstStyle/>
          <a:p>
            <a:r>
              <a:rPr lang="en-US" sz="2400" dirty="0">
                <a:latin typeface="+mj-lt"/>
              </a:rPr>
              <a:t>Are we a mixture?</a:t>
            </a:r>
          </a:p>
          <a:p>
            <a:r>
              <a:rPr lang="en-US" sz="2400" dirty="0">
                <a:latin typeface="+mj-lt"/>
              </a:rPr>
              <a:t>How do we  move from fixed to growth?</a:t>
            </a:r>
          </a:p>
          <a:p>
            <a:r>
              <a:rPr lang="en-US" sz="2400" dirty="0">
                <a:latin typeface="+mj-lt"/>
              </a:rPr>
              <a:t>What are our fixed-mindset triggers?</a:t>
            </a:r>
            <a:r>
              <a:rPr lang="en-US" dirty="0"/>
              <a:t>					</a:t>
            </a:r>
          </a:p>
        </p:txBody>
      </p:sp>
      <p:pic>
        <p:nvPicPr>
          <p:cNvPr id="2054" name="Picture 6" descr="C:\Users\mcasazza\AppData\Local\Microsoft\Windows\Temporary Internet Files\Content.IE5\WIKNESI6\growth-mindset[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775439"/>
            <a:ext cx="38862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754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           Student  story:  </a:t>
            </a:r>
            <a:r>
              <a:rPr lang="en-US" b="1" dirty="0" err="1"/>
              <a:t>charles</a:t>
            </a:r>
            <a:endParaRPr lang="en-US" b="1" dirty="0"/>
          </a:p>
        </p:txBody>
      </p:sp>
      <p:sp>
        <p:nvSpPr>
          <p:cNvPr id="3" name="Content Placeholder 2"/>
          <p:cNvSpPr>
            <a:spLocks noGrp="1"/>
          </p:cNvSpPr>
          <p:nvPr>
            <p:ph idx="1"/>
          </p:nvPr>
        </p:nvSpPr>
        <p:spPr/>
        <p:txBody>
          <a:bodyPr>
            <a:normAutofit fontScale="47500" lnSpcReduction="20000"/>
          </a:bodyPr>
          <a:lstStyle/>
          <a:p>
            <a:r>
              <a:rPr lang="en-US" sz="5100" dirty="0">
                <a:latin typeface="+mj-lt"/>
              </a:rPr>
              <a:t>His story…</a:t>
            </a:r>
          </a:p>
          <a:p>
            <a:endParaRPr lang="en-US" sz="4400" dirty="0">
              <a:latin typeface="+mj-lt"/>
            </a:endParaRPr>
          </a:p>
          <a:p>
            <a:pPr>
              <a:buFont typeface="Wingdings" panose="05000000000000000000" pitchFamily="2" charset="2"/>
              <a:buChar char="§"/>
            </a:pPr>
            <a:r>
              <a:rPr lang="en-US" sz="4400" dirty="0">
                <a:latin typeface="+mj-lt"/>
              </a:rPr>
              <a:t>High school star athlete and student</a:t>
            </a:r>
          </a:p>
          <a:p>
            <a:pPr>
              <a:buFont typeface="Wingdings" panose="05000000000000000000" pitchFamily="2" charset="2"/>
              <a:buChar char="§"/>
            </a:pPr>
            <a:r>
              <a:rPr lang="en-US" sz="4400" dirty="0">
                <a:latin typeface="+mj-lt"/>
              </a:rPr>
              <a:t>First generation college student</a:t>
            </a:r>
          </a:p>
          <a:p>
            <a:pPr>
              <a:buFont typeface="Wingdings" panose="05000000000000000000" pitchFamily="2" charset="2"/>
              <a:buChar char="§"/>
            </a:pPr>
            <a:r>
              <a:rPr lang="en-US" sz="4400" dirty="0">
                <a:latin typeface="+mj-lt"/>
              </a:rPr>
              <a:t>Two scholarships to college</a:t>
            </a:r>
          </a:p>
          <a:p>
            <a:pPr>
              <a:buFont typeface="Wingdings" panose="05000000000000000000" pitchFamily="2" charset="2"/>
              <a:buChar char="§"/>
            </a:pPr>
            <a:r>
              <a:rPr lang="en-US" sz="4400" dirty="0">
                <a:latin typeface="+mj-lt"/>
              </a:rPr>
              <a:t>College grades poor: “I was too ashamed to go get the proper help that I needed. I wanted to sort it out on my own.”</a:t>
            </a:r>
          </a:p>
          <a:p>
            <a:pPr>
              <a:buFont typeface="Wingdings" panose="05000000000000000000" pitchFamily="2" charset="2"/>
              <a:buChar char="§"/>
            </a:pPr>
            <a:r>
              <a:rPr lang="en-US" sz="4400" dirty="0">
                <a:latin typeface="+mj-lt"/>
              </a:rPr>
              <a:t>Flunked out of college twice</a:t>
            </a:r>
          </a:p>
          <a:p>
            <a:pPr>
              <a:buFont typeface="Wingdings" panose="05000000000000000000" pitchFamily="2" charset="2"/>
              <a:buChar char="§"/>
            </a:pPr>
            <a:r>
              <a:rPr lang="en-US" sz="4400" dirty="0">
                <a:latin typeface="+mj-lt"/>
              </a:rPr>
              <a:t>Community support to return</a:t>
            </a:r>
          </a:p>
          <a:p>
            <a:pPr>
              <a:buFont typeface="Wingdings" panose="05000000000000000000" pitchFamily="2" charset="2"/>
              <a:buChar char="§"/>
            </a:pPr>
            <a:r>
              <a:rPr lang="en-US" sz="4400" dirty="0">
                <a:latin typeface="+mj-lt"/>
              </a:rPr>
              <a:t>Outcome: High School math teacher</a:t>
            </a:r>
          </a:p>
          <a:p>
            <a:pPr>
              <a:buFont typeface="Wingdings" panose="05000000000000000000" pitchFamily="2" charset="2"/>
              <a:buChar char="§"/>
            </a:pPr>
            <a:endParaRPr lang="en-U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4600" y="6046051"/>
            <a:ext cx="2282959" cy="452674"/>
          </a:xfrm>
          <a:prstGeom prst="rect">
            <a:avLst/>
          </a:prstGeom>
        </p:spPr>
      </p:pic>
      <p:pic>
        <p:nvPicPr>
          <p:cNvPr id="4098" name="Picture 2" descr="C:\Users\mcasazza\AppData\Local\Microsoft\Windows\Temporary Internet Files\Content.IE5\HKUSRUEN\puzzle-mind-and-brain-storming-thumb1113456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6079" y="533400"/>
            <a:ext cx="1980000"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5320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Mindset: what is the </a:t>
            </a:r>
            <a:r>
              <a:rPr lang="en-US" sz="3600" b="1" u="sng" dirty="0"/>
              <a:t>theory</a:t>
            </a:r>
            <a:r>
              <a:rPr lang="en-US" sz="3600" b="1" dirty="0"/>
              <a:t>?</a:t>
            </a:r>
          </a:p>
        </p:txBody>
      </p:sp>
      <p:sp>
        <p:nvSpPr>
          <p:cNvPr id="3" name="Content Placeholder 2"/>
          <p:cNvSpPr>
            <a:spLocks noGrp="1"/>
          </p:cNvSpPr>
          <p:nvPr>
            <p:ph idx="1"/>
          </p:nvPr>
        </p:nvSpPr>
        <p:spPr/>
        <p:txBody>
          <a:bodyPr>
            <a:normAutofit/>
          </a:bodyPr>
          <a:lstStyle/>
          <a:p>
            <a:pPr>
              <a:buAutoNum type="arabicPeriod"/>
            </a:pPr>
            <a:endParaRPr lang="en-US" sz="3200" dirty="0">
              <a:latin typeface="+mj-lt"/>
            </a:endParaRPr>
          </a:p>
          <a:p>
            <a:pPr marL="514350" indent="-514350">
              <a:buFont typeface="+mj-lt"/>
              <a:buAutoNum type="arabicPeriod"/>
            </a:pPr>
            <a:r>
              <a:rPr lang="en-US" sz="3200" dirty="0">
                <a:latin typeface="+mj-lt"/>
              </a:rPr>
              <a:t> A </a:t>
            </a:r>
            <a:r>
              <a:rPr lang="en-US" sz="3200" u="sng" dirty="0">
                <a:latin typeface="+mj-lt"/>
              </a:rPr>
              <a:t>BELIEF </a:t>
            </a:r>
            <a:r>
              <a:rPr lang="en-US" sz="3200" dirty="0">
                <a:latin typeface="+mj-lt"/>
              </a:rPr>
              <a:t>ABOUT YOURSELF</a:t>
            </a:r>
          </a:p>
          <a:p>
            <a:pPr marL="514350" indent="-514350">
              <a:buFont typeface="+mj-lt"/>
              <a:buAutoNum type="arabicPeriod"/>
            </a:pPr>
            <a:r>
              <a:rPr lang="en-US" sz="3200" dirty="0">
                <a:latin typeface="+mj-lt"/>
              </a:rPr>
              <a:t> A </a:t>
            </a:r>
            <a:r>
              <a:rPr lang="en-US" sz="3200" u="sng" dirty="0">
                <a:latin typeface="+mj-lt"/>
              </a:rPr>
              <a:t>BELIEF</a:t>
            </a:r>
            <a:r>
              <a:rPr lang="en-US" sz="3200" dirty="0">
                <a:latin typeface="+mj-lt"/>
              </a:rPr>
              <a:t> THAT AFFECTS AN OUTCOME</a:t>
            </a:r>
          </a:p>
          <a:p>
            <a:pPr marL="514350" indent="-514350">
              <a:buFont typeface="+mj-lt"/>
              <a:buAutoNum type="arabicPeriod"/>
            </a:pPr>
            <a:r>
              <a:rPr lang="en-US" sz="3200" dirty="0">
                <a:latin typeface="+mj-lt"/>
              </a:rPr>
              <a:t> A </a:t>
            </a:r>
            <a:r>
              <a:rPr lang="en-US" sz="3200" u="sng" dirty="0">
                <a:latin typeface="+mj-lt"/>
              </a:rPr>
              <a:t>BELIEF </a:t>
            </a:r>
            <a:r>
              <a:rPr lang="en-US" sz="3200" dirty="0">
                <a:latin typeface="+mj-lt"/>
              </a:rPr>
              <a:t>THAT CAN CHANGE</a:t>
            </a:r>
          </a:p>
          <a:p>
            <a:pPr marL="514350" indent="-514350">
              <a:buFont typeface="+mj-lt"/>
              <a:buAutoNum type="arabicPeriod"/>
            </a:pPr>
            <a:r>
              <a:rPr lang="en-US" sz="3200" dirty="0">
                <a:latin typeface="+mj-lt"/>
              </a:rPr>
              <a:t> ALL EXCEPT # 3</a:t>
            </a:r>
          </a:p>
          <a:p>
            <a:pPr marL="514350" indent="-514350">
              <a:buFont typeface="+mj-lt"/>
              <a:buAutoNum type="arabicPeriod"/>
            </a:pPr>
            <a:r>
              <a:rPr lang="en-US" sz="3200" dirty="0">
                <a:latin typeface="+mj-lt"/>
              </a:rPr>
              <a:t> ALL OF THE ABOVE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4600" y="6046051"/>
            <a:ext cx="2282959" cy="452674"/>
          </a:xfrm>
          <a:prstGeom prst="rect">
            <a:avLst/>
          </a:prstGeom>
        </p:spPr>
      </p:pic>
      <p:pic>
        <p:nvPicPr>
          <p:cNvPr id="3074" name="Picture 2" descr="C:\Users\mcasazza\AppData\Local\Microsoft\Windows\Temporary Internet Files\Content.IE5\2NYOLTKL\question_makrs_cutie_mark_by_rildraw-d4byewl[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3251" y="2971800"/>
            <a:ext cx="1934308" cy="1916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9053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Mindset concept</a:t>
            </a:r>
          </a:p>
        </p:txBody>
      </p:sp>
      <p:sp>
        <p:nvSpPr>
          <p:cNvPr id="3" name="Content Placeholder 2"/>
          <p:cNvSpPr>
            <a:spLocks noGrp="1"/>
          </p:cNvSpPr>
          <p:nvPr>
            <p:ph idx="1"/>
          </p:nvPr>
        </p:nvSpPr>
        <p:spPr>
          <a:xfrm>
            <a:off x="879295" y="1143000"/>
            <a:ext cx="7520940" cy="3579849"/>
          </a:xfrm>
        </p:spPr>
        <p:txBody>
          <a:bodyPr>
            <a:normAutofit/>
          </a:bodyPr>
          <a:lstStyle/>
          <a:p>
            <a:pPr algn="ctr"/>
            <a:endParaRPr lang="en-US" sz="3600" dirty="0"/>
          </a:p>
          <a:p>
            <a:pPr marL="571500" indent="-571500">
              <a:buFont typeface="Wingdings" panose="05000000000000000000" pitchFamily="2" charset="2"/>
              <a:buChar char="§"/>
            </a:pPr>
            <a:r>
              <a:rPr lang="en-US" sz="3600" dirty="0">
                <a:latin typeface="+mj-lt"/>
              </a:rPr>
              <a:t>FIXED </a:t>
            </a:r>
          </a:p>
          <a:p>
            <a:pPr marL="571500" indent="-571500">
              <a:buFont typeface="Wingdings" panose="05000000000000000000" pitchFamily="2" charset="2"/>
              <a:buChar char="§"/>
            </a:pPr>
            <a:r>
              <a:rPr lang="en-US" sz="3600" dirty="0">
                <a:latin typeface="+mj-lt"/>
              </a:rPr>
              <a:t>GROWTH</a:t>
            </a:r>
          </a:p>
          <a:p>
            <a:pPr marL="0" indent="0" algn="ctr"/>
            <a:r>
              <a:rPr lang="en-US" sz="3600" dirty="0">
                <a:latin typeface="+mj-lt"/>
              </a:rPr>
              <a:t> </a:t>
            </a:r>
          </a:p>
        </p:txBody>
      </p:sp>
      <p:pic>
        <p:nvPicPr>
          <p:cNvPr id="3078" name="Picture 6" descr="C:\Users\mcasazza\AppData\Local\Microsoft\Windows\Temporary Internet Files\Content.IE5\HKUSRUEN\brain[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1" y="2514600"/>
            <a:ext cx="3828234" cy="2819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6046051"/>
            <a:ext cx="2282959" cy="452674"/>
          </a:xfrm>
          <a:prstGeom prst="rect">
            <a:avLst/>
          </a:prstGeom>
        </p:spPr>
      </p:pic>
    </p:spTree>
    <p:extLst>
      <p:ext uri="{BB962C8B-B14F-4D97-AF65-F5344CB8AC3E}">
        <p14:creationId xmlns:p14="http://schemas.microsoft.com/office/powerpoint/2010/main" val="408070051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2938</TotalTime>
  <Words>1924</Words>
  <Application>Microsoft Office PowerPoint</Application>
  <PresentationFormat>On-screen Show (4:3)</PresentationFormat>
  <Paragraphs>406</Paragraphs>
  <Slides>41</Slides>
  <Notes>6</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Angles</vt:lpstr>
      <vt:lpstr>    Mindset for success and Student persistence </vt:lpstr>
      <vt:lpstr>Presented by  Martha E. Casazza  Sharon L. Silverman</vt:lpstr>
      <vt:lpstr>Today’s objectives</vt:lpstr>
      <vt:lpstr>TRPP framework </vt:lpstr>
      <vt:lpstr>Self-reflection</vt:lpstr>
      <vt:lpstr>Growth or fixed?</vt:lpstr>
      <vt:lpstr>           Student  story:  charles</vt:lpstr>
      <vt:lpstr>Mindset: what is the theory?</vt:lpstr>
      <vt:lpstr>Mindset concept</vt:lpstr>
      <vt:lpstr>Growth or fixed?</vt:lpstr>
      <vt:lpstr>FUNDAMENTAL ASSUMPTIONS ABOUT SELF</vt:lpstr>
      <vt:lpstr>Reflections on  the concept</vt:lpstr>
      <vt:lpstr>neuroplasticity</vt:lpstr>
      <vt:lpstr> CORE PRINCIPLES</vt:lpstr>
      <vt:lpstr>Fixed vs Growth  (from Developing a Growth Mindset © 2011, Coert Visser   http://solutionfocusedchange.blogspot.com)</vt:lpstr>
      <vt:lpstr>Fixed vs growth</vt:lpstr>
      <vt:lpstr>Fixed vs growth</vt:lpstr>
      <vt:lpstr>Moving toward growth mindset</vt:lpstr>
      <vt:lpstr>How about?</vt:lpstr>
      <vt:lpstr>Mindset:  EVIDENCE-based ?</vt:lpstr>
      <vt:lpstr>achievement and motivation</vt:lpstr>
      <vt:lpstr>achievement and motivation</vt:lpstr>
      <vt:lpstr>external expectations</vt:lpstr>
      <vt:lpstr>Impact of feedback</vt:lpstr>
      <vt:lpstr>feedback</vt:lpstr>
      <vt:lpstr>feedback</vt:lpstr>
      <vt:lpstr>believe in you model</vt:lpstr>
      <vt:lpstr>Believe in you model</vt:lpstr>
      <vt:lpstr>Statements about mindset</vt:lpstr>
      <vt:lpstr>From kaitlyn</vt:lpstr>
      <vt:lpstr>From Charles </vt:lpstr>
      <vt:lpstr>Thinking about charles</vt:lpstr>
      <vt:lpstr>PRINCIPLES FOR PRACTICE</vt:lpstr>
      <vt:lpstr>General framework</vt:lpstr>
      <vt:lpstr>Practical strategies</vt:lpstr>
      <vt:lpstr>Reflective activity</vt:lpstr>
      <vt:lpstr>Self-reflection</vt:lpstr>
      <vt:lpstr> recommended references</vt:lpstr>
      <vt:lpstr>PowerPoint Presentation</vt:lpstr>
      <vt:lpstr>PowerPoint Presentation</vt:lpstr>
      <vt:lpstr>For further information</vt:lpstr>
    </vt:vector>
  </TitlesOfParts>
  <Company>Columbia College Chicago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Thinking and Feeling</dc:title>
  <dc:creator>ccc-user</dc:creator>
  <cp:lastModifiedBy>Sharon Silverman</cp:lastModifiedBy>
  <cp:revision>238</cp:revision>
  <cp:lastPrinted>2017-03-27T17:10:08Z</cp:lastPrinted>
  <dcterms:created xsi:type="dcterms:W3CDTF">2012-07-09T17:14:45Z</dcterms:created>
  <dcterms:modified xsi:type="dcterms:W3CDTF">2018-10-22T17:54:23Z</dcterms:modified>
</cp:coreProperties>
</file>