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0"/>
  </p:notesMasterIdLst>
  <p:handoutMasterIdLst>
    <p:handoutMasterId r:id="rId21"/>
  </p:handoutMasterIdLst>
  <p:sldIdLst>
    <p:sldId id="291" r:id="rId2"/>
    <p:sldId id="262" r:id="rId3"/>
    <p:sldId id="300" r:id="rId4"/>
    <p:sldId id="294" r:id="rId5"/>
    <p:sldId id="296" r:id="rId6"/>
    <p:sldId id="297" r:id="rId7"/>
    <p:sldId id="273" r:id="rId8"/>
    <p:sldId id="274" r:id="rId9"/>
    <p:sldId id="275" r:id="rId10"/>
    <p:sldId id="276" r:id="rId11"/>
    <p:sldId id="277" r:id="rId12"/>
    <p:sldId id="278" r:id="rId13"/>
    <p:sldId id="298" r:id="rId14"/>
    <p:sldId id="299" r:id="rId15"/>
    <p:sldId id="301" r:id="rId16"/>
    <p:sldId id="302" r:id="rId17"/>
    <p:sldId id="292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242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BDFE3-3F5D-4C7D-A600-86C67A8ED2C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AA6776-3C4B-421C-BF5E-69DE7DD57FC6}">
      <dgm:prSet phldrT="[Text]"/>
      <dgm:spPr/>
      <dgm:t>
        <a:bodyPr/>
        <a:lstStyle/>
        <a:p>
          <a:r>
            <a:rPr lang="en-US" dirty="0" smtClean="0"/>
            <a:t>Question</a:t>
          </a:r>
          <a:endParaRPr lang="en-US" dirty="0"/>
        </a:p>
      </dgm:t>
    </dgm:pt>
    <dgm:pt modelId="{0FFA4A17-AFEE-412C-BD40-7DBC24F1A432}" type="parTrans" cxnId="{F97DC7E1-85CB-4F42-91B9-AB08E0BC8C62}">
      <dgm:prSet/>
      <dgm:spPr/>
      <dgm:t>
        <a:bodyPr/>
        <a:lstStyle/>
        <a:p>
          <a:endParaRPr lang="en-US"/>
        </a:p>
      </dgm:t>
    </dgm:pt>
    <dgm:pt modelId="{1DF67B66-4BE1-44B7-BC47-3DD888A95A02}" type="sibTrans" cxnId="{F97DC7E1-85CB-4F42-91B9-AB08E0BC8C62}">
      <dgm:prSet/>
      <dgm:spPr/>
      <dgm:t>
        <a:bodyPr/>
        <a:lstStyle/>
        <a:p>
          <a:endParaRPr lang="en-US"/>
        </a:p>
      </dgm:t>
    </dgm:pt>
    <dgm:pt modelId="{2B9E6CF0-77CE-43B9-984F-FEE1F62E5ED4}">
      <dgm:prSet phldrT="[Text]"/>
      <dgm:spPr/>
      <dgm:t>
        <a:bodyPr/>
        <a:lstStyle/>
        <a:p>
          <a:r>
            <a:rPr lang="en-US" dirty="0" smtClean="0"/>
            <a:t>Observe</a:t>
          </a:r>
          <a:endParaRPr lang="en-US" dirty="0"/>
        </a:p>
      </dgm:t>
    </dgm:pt>
    <dgm:pt modelId="{ED3F2390-B379-41E0-87FE-DF18F26EF0C2}" type="parTrans" cxnId="{6A2F543A-1C2F-437C-B02B-7414388773EC}">
      <dgm:prSet/>
      <dgm:spPr/>
      <dgm:t>
        <a:bodyPr/>
        <a:lstStyle/>
        <a:p>
          <a:endParaRPr lang="en-US"/>
        </a:p>
      </dgm:t>
    </dgm:pt>
    <dgm:pt modelId="{DE2D58D6-BFE1-42E6-91FD-3965409AF890}" type="sibTrans" cxnId="{6A2F543A-1C2F-437C-B02B-7414388773EC}">
      <dgm:prSet/>
      <dgm:spPr/>
      <dgm:t>
        <a:bodyPr/>
        <a:lstStyle/>
        <a:p>
          <a:endParaRPr lang="en-US"/>
        </a:p>
      </dgm:t>
    </dgm:pt>
    <dgm:pt modelId="{4D2583E5-B106-4FD8-8387-731FAEE2307D}">
      <dgm:prSet phldrT="[Text]"/>
      <dgm:spPr/>
      <dgm:t>
        <a:bodyPr/>
        <a:lstStyle/>
        <a:p>
          <a:r>
            <a:rPr lang="en-US" dirty="0" smtClean="0"/>
            <a:t>Network</a:t>
          </a:r>
          <a:endParaRPr lang="en-US" dirty="0"/>
        </a:p>
      </dgm:t>
    </dgm:pt>
    <dgm:pt modelId="{7949BB20-D497-41EA-9B7D-D325543C230B}" type="parTrans" cxnId="{F793F342-0903-4D79-9229-06F438B0E2DD}">
      <dgm:prSet/>
      <dgm:spPr/>
      <dgm:t>
        <a:bodyPr/>
        <a:lstStyle/>
        <a:p>
          <a:endParaRPr lang="en-US"/>
        </a:p>
      </dgm:t>
    </dgm:pt>
    <dgm:pt modelId="{26D0BF5A-5B96-4CB5-B3AB-15D5EBF7BB35}" type="sibTrans" cxnId="{F793F342-0903-4D79-9229-06F438B0E2DD}">
      <dgm:prSet/>
      <dgm:spPr/>
      <dgm:t>
        <a:bodyPr/>
        <a:lstStyle/>
        <a:p>
          <a:endParaRPr lang="en-US"/>
        </a:p>
      </dgm:t>
    </dgm:pt>
    <dgm:pt modelId="{99AE3A54-2883-471F-9080-3DC40ED91E2F}">
      <dgm:prSet phldrT="[Text]"/>
      <dgm:spPr/>
      <dgm:t>
        <a:bodyPr/>
        <a:lstStyle/>
        <a:p>
          <a:r>
            <a:rPr lang="en-US" dirty="0" smtClean="0"/>
            <a:t>Experiment</a:t>
          </a:r>
          <a:endParaRPr lang="en-US" dirty="0"/>
        </a:p>
      </dgm:t>
    </dgm:pt>
    <dgm:pt modelId="{42D75EDE-CC7E-44B3-A15D-FE0CB77E8CB2}" type="parTrans" cxnId="{59CA578D-A6DC-4FBC-820B-FFAFE902DA1E}">
      <dgm:prSet/>
      <dgm:spPr/>
      <dgm:t>
        <a:bodyPr/>
        <a:lstStyle/>
        <a:p>
          <a:endParaRPr lang="en-US"/>
        </a:p>
      </dgm:t>
    </dgm:pt>
    <dgm:pt modelId="{68B58C20-2C9B-4BB0-9A79-F913770BD25A}" type="sibTrans" cxnId="{59CA578D-A6DC-4FBC-820B-FFAFE902DA1E}">
      <dgm:prSet/>
      <dgm:spPr/>
      <dgm:t>
        <a:bodyPr/>
        <a:lstStyle/>
        <a:p>
          <a:endParaRPr lang="en-US"/>
        </a:p>
      </dgm:t>
    </dgm:pt>
    <dgm:pt modelId="{D40B6844-E954-460A-BF6B-E545521E2469}" type="pres">
      <dgm:prSet presAssocID="{E98BDFE3-3F5D-4C7D-A600-86C67A8ED2C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E74FD3-523F-4D65-BC11-1AC719DB6D79}" type="pres">
      <dgm:prSet presAssocID="{E98BDFE3-3F5D-4C7D-A600-86C67A8ED2C8}" presName="diamond" presStyleLbl="bgShp" presStyleIdx="0" presStyleCnt="1"/>
      <dgm:spPr/>
    </dgm:pt>
    <dgm:pt modelId="{5854CBE8-694D-4658-93E1-38B9F990B176}" type="pres">
      <dgm:prSet presAssocID="{E98BDFE3-3F5D-4C7D-A600-86C67A8ED2C8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0D2F6-4FCB-4BE6-95F4-76AD9111A7E4}" type="pres">
      <dgm:prSet presAssocID="{E98BDFE3-3F5D-4C7D-A600-86C67A8ED2C8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6D215-4267-4B40-8F13-09AB49E9A951}" type="pres">
      <dgm:prSet presAssocID="{E98BDFE3-3F5D-4C7D-A600-86C67A8ED2C8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49606-39D1-4900-8DFF-7F5FA3189B95}" type="pres">
      <dgm:prSet presAssocID="{E98BDFE3-3F5D-4C7D-A600-86C67A8ED2C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F8236D-58DE-48F4-B5B4-CA6527915B5F}" type="presOf" srcId="{99AE3A54-2883-471F-9080-3DC40ED91E2F}" destId="{5D049606-39D1-4900-8DFF-7F5FA3189B95}" srcOrd="0" destOrd="0" presId="urn:microsoft.com/office/officeart/2005/8/layout/matrix3"/>
    <dgm:cxn modelId="{5F5E6A17-4D29-4684-A2FB-AE097CF35590}" type="presOf" srcId="{2B9E6CF0-77CE-43B9-984F-FEE1F62E5ED4}" destId="{2820D2F6-4FCB-4BE6-95F4-76AD9111A7E4}" srcOrd="0" destOrd="0" presId="urn:microsoft.com/office/officeart/2005/8/layout/matrix3"/>
    <dgm:cxn modelId="{6A2F543A-1C2F-437C-B02B-7414388773EC}" srcId="{E98BDFE3-3F5D-4C7D-A600-86C67A8ED2C8}" destId="{2B9E6CF0-77CE-43B9-984F-FEE1F62E5ED4}" srcOrd="1" destOrd="0" parTransId="{ED3F2390-B379-41E0-87FE-DF18F26EF0C2}" sibTransId="{DE2D58D6-BFE1-42E6-91FD-3965409AF890}"/>
    <dgm:cxn modelId="{8FACA7D3-8B8C-415E-94F7-AA6ACCEA3371}" type="presOf" srcId="{2DAA6776-3C4B-421C-BF5E-69DE7DD57FC6}" destId="{5854CBE8-694D-4658-93E1-38B9F990B176}" srcOrd="0" destOrd="0" presId="urn:microsoft.com/office/officeart/2005/8/layout/matrix3"/>
    <dgm:cxn modelId="{59CA578D-A6DC-4FBC-820B-FFAFE902DA1E}" srcId="{E98BDFE3-3F5D-4C7D-A600-86C67A8ED2C8}" destId="{99AE3A54-2883-471F-9080-3DC40ED91E2F}" srcOrd="3" destOrd="0" parTransId="{42D75EDE-CC7E-44B3-A15D-FE0CB77E8CB2}" sibTransId="{68B58C20-2C9B-4BB0-9A79-F913770BD25A}"/>
    <dgm:cxn modelId="{F793F342-0903-4D79-9229-06F438B0E2DD}" srcId="{E98BDFE3-3F5D-4C7D-A600-86C67A8ED2C8}" destId="{4D2583E5-B106-4FD8-8387-731FAEE2307D}" srcOrd="2" destOrd="0" parTransId="{7949BB20-D497-41EA-9B7D-D325543C230B}" sibTransId="{26D0BF5A-5B96-4CB5-B3AB-15D5EBF7BB35}"/>
    <dgm:cxn modelId="{D5CE0BCD-6FE0-47DE-816C-1FADE1781A2F}" type="presOf" srcId="{4D2583E5-B106-4FD8-8387-731FAEE2307D}" destId="{DAD6D215-4267-4B40-8F13-09AB49E9A951}" srcOrd="0" destOrd="0" presId="urn:microsoft.com/office/officeart/2005/8/layout/matrix3"/>
    <dgm:cxn modelId="{BB2227D5-796B-4D9C-A1E2-3AF6D0D76F75}" type="presOf" srcId="{E98BDFE3-3F5D-4C7D-A600-86C67A8ED2C8}" destId="{D40B6844-E954-460A-BF6B-E545521E2469}" srcOrd="0" destOrd="0" presId="urn:microsoft.com/office/officeart/2005/8/layout/matrix3"/>
    <dgm:cxn modelId="{F97DC7E1-85CB-4F42-91B9-AB08E0BC8C62}" srcId="{E98BDFE3-3F5D-4C7D-A600-86C67A8ED2C8}" destId="{2DAA6776-3C4B-421C-BF5E-69DE7DD57FC6}" srcOrd="0" destOrd="0" parTransId="{0FFA4A17-AFEE-412C-BD40-7DBC24F1A432}" sibTransId="{1DF67B66-4BE1-44B7-BC47-3DD888A95A02}"/>
    <dgm:cxn modelId="{F073892A-EFA3-46EF-B6AB-F4CE7546CFF0}" type="presParOf" srcId="{D40B6844-E954-460A-BF6B-E545521E2469}" destId="{15E74FD3-523F-4D65-BC11-1AC719DB6D79}" srcOrd="0" destOrd="0" presId="urn:microsoft.com/office/officeart/2005/8/layout/matrix3"/>
    <dgm:cxn modelId="{B2DD1E09-507D-406B-AB5E-7BD161810096}" type="presParOf" srcId="{D40B6844-E954-460A-BF6B-E545521E2469}" destId="{5854CBE8-694D-4658-93E1-38B9F990B176}" srcOrd="1" destOrd="0" presId="urn:microsoft.com/office/officeart/2005/8/layout/matrix3"/>
    <dgm:cxn modelId="{B8BDA38A-6E69-4BEE-9202-CF0A5273C1B1}" type="presParOf" srcId="{D40B6844-E954-460A-BF6B-E545521E2469}" destId="{2820D2F6-4FCB-4BE6-95F4-76AD9111A7E4}" srcOrd="2" destOrd="0" presId="urn:microsoft.com/office/officeart/2005/8/layout/matrix3"/>
    <dgm:cxn modelId="{34A169B2-9E6B-462B-AB1B-3BE064511142}" type="presParOf" srcId="{D40B6844-E954-460A-BF6B-E545521E2469}" destId="{DAD6D215-4267-4B40-8F13-09AB49E9A951}" srcOrd="3" destOrd="0" presId="urn:microsoft.com/office/officeart/2005/8/layout/matrix3"/>
    <dgm:cxn modelId="{C75E3D32-5D21-42D0-B139-3C15C04F761E}" type="presParOf" srcId="{D40B6844-E954-460A-BF6B-E545521E2469}" destId="{5D049606-39D1-4900-8DFF-7F5FA3189B9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74FD3-523F-4D65-BC11-1AC719DB6D79}">
      <dsp:nvSpPr>
        <dsp:cNvPr id="0" name=""/>
        <dsp:cNvSpPr/>
      </dsp:nvSpPr>
      <dsp:spPr>
        <a:xfrm>
          <a:off x="1970545" y="0"/>
          <a:ext cx="3579849" cy="357984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54CBE8-694D-4658-93E1-38B9F990B176}">
      <dsp:nvSpPr>
        <dsp:cNvPr id="0" name=""/>
        <dsp:cNvSpPr/>
      </dsp:nvSpPr>
      <dsp:spPr>
        <a:xfrm>
          <a:off x="2310631" y="340085"/>
          <a:ext cx="1396141" cy="1396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Question</a:t>
          </a:r>
          <a:endParaRPr lang="en-US" sz="1800" kern="1200" dirty="0"/>
        </a:p>
      </dsp:txBody>
      <dsp:txXfrm>
        <a:off x="2378785" y="408239"/>
        <a:ext cx="1259833" cy="1259833"/>
      </dsp:txXfrm>
    </dsp:sp>
    <dsp:sp modelId="{2820D2F6-4FCB-4BE6-95F4-76AD9111A7E4}">
      <dsp:nvSpPr>
        <dsp:cNvPr id="0" name=""/>
        <dsp:cNvSpPr/>
      </dsp:nvSpPr>
      <dsp:spPr>
        <a:xfrm>
          <a:off x="3814167" y="340085"/>
          <a:ext cx="1396141" cy="1396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Observe</a:t>
          </a:r>
          <a:endParaRPr lang="en-US" sz="1800" kern="1200" dirty="0"/>
        </a:p>
      </dsp:txBody>
      <dsp:txXfrm>
        <a:off x="3882321" y="408239"/>
        <a:ext cx="1259833" cy="1259833"/>
      </dsp:txXfrm>
    </dsp:sp>
    <dsp:sp modelId="{DAD6D215-4267-4B40-8F13-09AB49E9A951}">
      <dsp:nvSpPr>
        <dsp:cNvPr id="0" name=""/>
        <dsp:cNvSpPr/>
      </dsp:nvSpPr>
      <dsp:spPr>
        <a:xfrm>
          <a:off x="2310631" y="1843622"/>
          <a:ext cx="1396141" cy="1396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Network</a:t>
          </a:r>
          <a:endParaRPr lang="en-US" sz="1800" kern="1200" dirty="0"/>
        </a:p>
      </dsp:txBody>
      <dsp:txXfrm>
        <a:off x="2378785" y="1911776"/>
        <a:ext cx="1259833" cy="1259833"/>
      </dsp:txXfrm>
    </dsp:sp>
    <dsp:sp modelId="{5D049606-39D1-4900-8DFF-7F5FA3189B95}">
      <dsp:nvSpPr>
        <dsp:cNvPr id="0" name=""/>
        <dsp:cNvSpPr/>
      </dsp:nvSpPr>
      <dsp:spPr>
        <a:xfrm>
          <a:off x="3814167" y="1843622"/>
          <a:ext cx="1396141" cy="1396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Experiment</a:t>
          </a:r>
          <a:endParaRPr lang="en-US" sz="1800" kern="1200" dirty="0"/>
        </a:p>
      </dsp:txBody>
      <dsp:txXfrm>
        <a:off x="3882321" y="1911776"/>
        <a:ext cx="1259833" cy="1259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D3F5E-FC4F-4821-AFD2-96DE3D7FBE9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CC5AA-E128-483C-BF92-CE0DC144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96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1BD7E-FC8B-4FF7-B56A-123F037C162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FEEAA-70C8-4C5D-8116-E19E2DFD5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2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FEEAA-70C8-4C5D-8116-E19E2DFD54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0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FEEAA-70C8-4C5D-8116-E19E2DFD54E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51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FEEAA-70C8-4C5D-8116-E19E2DFD54E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29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FEEAA-70C8-4C5D-8116-E19E2DFD54E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83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FEEAA-70C8-4C5D-8116-E19E2DFD54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58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FEEAA-70C8-4C5D-8116-E19E2DFD54E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9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E935-6825-4A1F-A20B-01C860B55BC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4F9F-238B-4062-AA80-7ABC1128D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E935-6825-4A1F-A20B-01C860B55BC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4F9F-238B-4062-AA80-7ABC1128D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E935-6825-4A1F-A20B-01C860B55BC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4F9F-238B-4062-AA80-7ABC1128D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E935-6825-4A1F-A20B-01C860B55BC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4F9F-238B-4062-AA80-7ABC1128D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E935-6825-4A1F-A20B-01C860B55BC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4F9F-238B-4062-AA80-7ABC1128D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E935-6825-4A1F-A20B-01C860B55BC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4F9F-238B-4062-AA80-7ABC1128D4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E935-6825-4A1F-A20B-01C860B55BC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4F9F-238B-4062-AA80-7ABC1128D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E935-6825-4A1F-A20B-01C860B55BC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4F9F-238B-4062-AA80-7ABC1128D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E935-6825-4A1F-A20B-01C860B55BC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4F9F-238B-4062-AA80-7ABC1128D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E935-6825-4A1F-A20B-01C860B55BC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654F9F-238B-4062-AA80-7ABC1128D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E935-6825-4A1F-A20B-01C860B55BC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4F9F-238B-4062-AA80-7ABC1128D4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00E935-6825-4A1F-A20B-01C860B55BCB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4654F9F-238B-4062-AA80-7ABC1128D4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h/6vz1i987oslege3/_8VA9de9a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ppassociate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6673" y="1552813"/>
            <a:ext cx="5648623" cy="1204306"/>
          </a:xfrm>
        </p:spPr>
        <p:txBody>
          <a:bodyPr/>
          <a:lstStyle/>
          <a:p>
            <a:pPr algn="ctr"/>
            <a:r>
              <a:rPr lang="en-US" b="1" dirty="0" smtClean="0"/>
              <a:t>NADE conference</a:t>
            </a:r>
            <a:br>
              <a:rPr lang="en-US" b="1" dirty="0" smtClean="0"/>
            </a:br>
            <a:r>
              <a:rPr lang="en-US" b="1" dirty="0" smtClean="0"/>
              <a:t>DENVER, COLORADO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11633" y="2400262"/>
            <a:ext cx="6511131" cy="329259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 February 27, 2013</a:t>
            </a:r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86864"/>
            <a:ext cx="21272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67200" y="4624016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Martha E. </a:t>
            </a:r>
            <a:r>
              <a:rPr lang="en-US" b="1" dirty="0" err="1" smtClean="0"/>
              <a:t>Casazza</a:t>
            </a:r>
            <a:r>
              <a:rPr lang="en-US" b="1" dirty="0" smtClean="0"/>
              <a:t>, </a:t>
            </a:r>
            <a:r>
              <a:rPr lang="en-US" b="1" dirty="0" err="1" smtClean="0"/>
              <a:t>Ed.D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Sharon L. Silverman, </a:t>
            </a:r>
            <a:r>
              <a:rPr lang="en-US" b="1" dirty="0" err="1" smtClean="0"/>
              <a:t>Ed.D</a:t>
            </a:r>
            <a:r>
              <a:rPr lang="en-US" b="1" dirty="0" smtClean="0"/>
              <a:t>.</a:t>
            </a:r>
            <a:endParaRPr lang="en-US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1500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OBSERVE</a:t>
            </a:r>
            <a:r>
              <a:rPr lang="en-US" b="1" dirty="0" smtClean="0"/>
              <a:t>…LEARNER-CENTERED LENS*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Is student prior knowledge helping or hindering?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How are students organizing knowledge?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Are students motivated to determine, direct and sustain their learning?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Are students acquiring skills, practicing integration and applying to develop mastery?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Is there enough goal-directed practice and targeted feedback?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How are current levels of development affecting social, emotional and intellectual climate?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Are students monitoring and adjusting approaches to learning?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marL="0" indent="0"/>
            <a:r>
              <a:rPr lang="en-US" sz="2200" dirty="0" smtClean="0"/>
              <a:t>*Theory &amp; Research-Based Principles of Learning from Eberly Center for Teaching Excellence : Carnegie Mellon  University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096000"/>
            <a:ext cx="2282959" cy="45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Networking</a:t>
            </a:r>
            <a:r>
              <a:rPr lang="en-US" b="1" dirty="0" smtClean="0"/>
              <a:t> and </a:t>
            </a:r>
            <a:r>
              <a:rPr lang="en-US" b="1" u="sng" dirty="0" smtClean="0"/>
              <a:t>experimenting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What types of networking work for you?</a:t>
            </a:r>
          </a:p>
          <a:p>
            <a:pPr marL="973836" lvl="4" indent="-457200">
              <a:buFont typeface="Wingdings" pitchFamily="2" charset="2"/>
              <a:buChar char="Ø"/>
            </a:pPr>
            <a:r>
              <a:rPr lang="en-US" sz="2400" b="1" dirty="0" smtClean="0"/>
              <a:t>Please share an example.</a:t>
            </a:r>
          </a:p>
          <a:p>
            <a:pPr marL="516636" lvl="4" indent="0">
              <a:buNone/>
            </a:pP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How have you “experimented?”</a:t>
            </a:r>
          </a:p>
          <a:p>
            <a:pPr marL="973836" lvl="4" indent="-457200">
              <a:buFont typeface="Wingdings" pitchFamily="2" charset="2"/>
              <a:buChar char="Ø"/>
            </a:pPr>
            <a:r>
              <a:rPr lang="en-US" sz="2400" b="1" dirty="0" smtClean="0"/>
              <a:t>What caused you to experiment?</a:t>
            </a:r>
          </a:p>
          <a:p>
            <a:pPr marL="973836" lvl="4" indent="-457200">
              <a:buFont typeface="Wingdings" pitchFamily="2" charset="2"/>
              <a:buChar char="Ø"/>
            </a:pPr>
            <a:r>
              <a:rPr lang="en-US" sz="2400" b="1" dirty="0" smtClean="0"/>
              <a:t>How did you measure the outcomes?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096000"/>
            <a:ext cx="2282959" cy="45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0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Associate</a:t>
            </a:r>
            <a:r>
              <a:rPr lang="en-US" b="1" dirty="0" smtClean="0"/>
              <a:t> and </a:t>
            </a:r>
            <a:r>
              <a:rPr lang="en-US" b="1" u="sng" dirty="0" smtClean="0"/>
              <a:t>apply</a:t>
            </a:r>
            <a:r>
              <a:rPr lang="en-US" sz="3600" dirty="0" smtClean="0"/>
              <a:t>*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Connect the 4 behaviors.</a:t>
            </a:r>
          </a:p>
          <a:p>
            <a:pPr marL="0" indent="0"/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Find relationships.</a:t>
            </a:r>
          </a:p>
          <a:p>
            <a:pPr>
              <a:buFont typeface="Arial" pitchFamily="34" charset="0"/>
              <a:buChar char="•"/>
            </a:pP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Apply to your learning environment.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pPr marL="0" indent="0"/>
            <a:r>
              <a:rPr lang="en-US" sz="1500" dirty="0" smtClean="0"/>
              <a:t>*</a:t>
            </a:r>
            <a:r>
              <a:rPr lang="en-US" sz="1700" dirty="0" smtClean="0"/>
              <a:t>From The Innovator’s DNA, Dyer, Gregerson, Christensen, 2011.</a:t>
            </a:r>
            <a:endParaRPr lang="en-US" sz="1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6231329"/>
            <a:ext cx="2130559" cy="42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Developing principles for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Listening to Student Voices….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>
                <a:hlinkClick r:id="rId2"/>
              </a:rPr>
              <a:t>https://www.dropbox.com/sh/6vz1i987oslege3/_</a:t>
            </a:r>
            <a:r>
              <a:rPr lang="en-US" sz="2400" dirty="0" smtClean="0">
                <a:hlinkClick r:id="rId2"/>
              </a:rPr>
              <a:t>8VA9de9aa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32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Applying principles to practice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Principle for  helping  Algernon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329359"/>
              </p:ext>
            </p:extLst>
          </p:nvPr>
        </p:nvGraphicFramePr>
        <p:xfrm>
          <a:off x="1143000" y="2743200"/>
          <a:ext cx="6019800" cy="1722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800"/>
                <a:gridCol w="2032000"/>
                <a:gridCol w="2032000"/>
              </a:tblGrid>
              <a:tr h="533399">
                <a:tc>
                  <a:txBody>
                    <a:bodyPr/>
                    <a:lstStyle/>
                    <a:p>
                      <a:r>
                        <a:rPr lang="en-US" dirty="0" smtClean="0"/>
                        <a:t>THEORY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PRACTICE</a:t>
                      </a:r>
                      <a:endParaRPr lang="en-US" dirty="0"/>
                    </a:p>
                  </a:txBody>
                  <a:tcPr/>
                </a:tc>
              </a:tr>
              <a:tr h="465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7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specific challenges are likely  to occur while meeting Algernon’s needs?</a:t>
            </a:r>
          </a:p>
          <a:p>
            <a:endParaRPr lang="en-US" sz="2400" dirty="0"/>
          </a:p>
          <a:p>
            <a:r>
              <a:rPr lang="en-US" sz="2400" dirty="0" smtClean="0"/>
              <a:t>How might they be overcome?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75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Develop your own case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Pair up with someone and</a:t>
            </a:r>
            <a:r>
              <a:rPr lang="en-US" sz="2000" i="1" dirty="0"/>
              <a:t> </a:t>
            </a:r>
            <a:r>
              <a:rPr lang="en-US" sz="2000" i="1" dirty="0" smtClean="0"/>
              <a:t>share and describe challenges you have faced or are facing with a student or students.</a:t>
            </a:r>
          </a:p>
          <a:p>
            <a:endParaRPr lang="en-US" sz="2000" i="1" dirty="0" smtClean="0"/>
          </a:p>
          <a:p>
            <a:r>
              <a:rPr lang="en-US" sz="2000" dirty="0" smtClean="0"/>
              <a:t>USE DISRUPTIVE INNOVATION to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Identify an approach to meeting the challenge(s) and create a principle to describe it.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Brainstorm  practice ides for achieving the principle.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Try to think of a theory or piece of research that supports the principle.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519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are the real disrupters?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   </a:t>
            </a:r>
          </a:p>
          <a:p>
            <a:r>
              <a:rPr lang="en-US" sz="2800" i="1" dirty="0" smtClean="0"/>
              <a:t>   The real disrupters are individuals who approach challenges with a clean lens, bringing together diverse experiences, knowledge and opportunities.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24229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 further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7520940" cy="3579849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algn="ctr"/>
            <a:r>
              <a:rPr lang="en-US" sz="2000" dirty="0" smtClean="0"/>
              <a:t>TRPP Associates, LLC</a:t>
            </a:r>
          </a:p>
          <a:p>
            <a:pPr algn="ctr"/>
            <a:r>
              <a:rPr lang="en-US" sz="2000" dirty="0" smtClean="0"/>
              <a:t>401 N. Michigan Ave. Suite 1200</a:t>
            </a:r>
          </a:p>
          <a:p>
            <a:pPr algn="ctr"/>
            <a:r>
              <a:rPr lang="en-US" sz="2000" dirty="0" smtClean="0"/>
              <a:t>Chicago, Illinois 60611</a:t>
            </a:r>
          </a:p>
          <a:p>
            <a:pPr algn="ctr"/>
            <a:r>
              <a:rPr lang="en-US" sz="2000" dirty="0" smtClean="0"/>
              <a:t>312-836-3760</a:t>
            </a:r>
          </a:p>
          <a:p>
            <a:pPr algn="ctr"/>
            <a:endParaRPr lang="en-US" sz="2000" dirty="0" smtClean="0">
              <a:hlinkClick r:id="rId3"/>
            </a:endParaRPr>
          </a:p>
          <a:p>
            <a:pPr algn="ctr"/>
            <a:r>
              <a:rPr lang="en-US" sz="2000" dirty="0" smtClean="0">
                <a:hlinkClick r:id="rId3"/>
              </a:rPr>
              <a:t>www.trppassociates.com</a:t>
            </a:r>
            <a:endParaRPr lang="en-US" sz="2000" dirty="0" smtClean="0"/>
          </a:p>
          <a:p>
            <a:pPr algn="ctr"/>
            <a:r>
              <a:rPr lang="en-US" sz="2000" dirty="0" smtClean="0"/>
              <a:t>Martha E. Casazza, </a:t>
            </a:r>
            <a:r>
              <a:rPr lang="en-US" sz="2000" dirty="0" err="1" smtClean="0"/>
              <a:t>Ed.D</a:t>
            </a:r>
            <a:r>
              <a:rPr lang="en-US" sz="2000" dirty="0" smtClean="0"/>
              <a:t>.</a:t>
            </a:r>
          </a:p>
          <a:p>
            <a:pPr algn="ctr"/>
            <a:r>
              <a:rPr lang="en-US" sz="2000" dirty="0" smtClean="0"/>
              <a:t>casazza@trppassociates.com</a:t>
            </a:r>
            <a:endParaRPr lang="en-US" sz="2000" dirty="0"/>
          </a:p>
          <a:p>
            <a:pPr algn="ctr"/>
            <a:r>
              <a:rPr lang="en-US" sz="1900" dirty="0" smtClean="0"/>
              <a:t>Sharon L. Silverman, Ed.D.</a:t>
            </a:r>
          </a:p>
          <a:p>
            <a:pPr algn="ctr"/>
            <a:r>
              <a:rPr lang="en-US" sz="1900" dirty="0" smtClean="0"/>
              <a:t>silverman@trppassociates.com</a:t>
            </a:r>
            <a:endParaRPr lang="en-US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108651"/>
            <a:ext cx="2282959" cy="45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5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-68368" y="1095997"/>
            <a:ext cx="5650992" cy="1207509"/>
          </a:xfrm>
        </p:spPr>
        <p:txBody>
          <a:bodyPr/>
          <a:lstStyle/>
          <a:p>
            <a:pPr algn="ctr"/>
            <a:r>
              <a:rPr lang="en-US" sz="2800" dirty="0" smtClean="0"/>
              <a:t>Thinking and acting disruptively to innovate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6046051"/>
            <a:ext cx="2282959" cy="452674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expectations for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u="sng" dirty="0" smtClean="0"/>
              <a:t>Yours</a:t>
            </a:r>
          </a:p>
          <a:p>
            <a:endParaRPr lang="en-US" sz="3600" dirty="0"/>
          </a:p>
          <a:p>
            <a:r>
              <a:rPr lang="en-US" sz="3600" u="sng" dirty="0" smtClean="0"/>
              <a:t>Ours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79985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TRPP framework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lvl="0"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/>
          </a:p>
        </p:txBody>
      </p:sp>
      <p:pic>
        <p:nvPicPr>
          <p:cNvPr id="4" name="Picture 2" descr="D:\TRPP Graph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95400"/>
            <a:ext cx="6858000" cy="3275944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6046051"/>
            <a:ext cx="2282959" cy="45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48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Looking at trpp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Theory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Research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Principles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Practice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Critical reflection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Maximizing learning environments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6231329"/>
            <a:ext cx="2130559" cy="42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67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Today’s challenge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How do we make our practice more student-centered?</a:t>
            </a:r>
          </a:p>
          <a:p>
            <a:endParaRPr lang="en-US" sz="2400" dirty="0"/>
          </a:p>
          <a:p>
            <a:r>
              <a:rPr lang="en-US" sz="2400" dirty="0" smtClean="0"/>
              <a:t>Starting with theory and research…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302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disruptive innovation?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6231329"/>
            <a:ext cx="2130559" cy="422456"/>
          </a:xfrm>
          <a:prstGeom prst="rect">
            <a:avLst/>
          </a:prstGeom>
        </p:spPr>
      </p:pic>
      <p:pic>
        <p:nvPicPr>
          <p:cNvPr id="1026" name="Picture 2" descr="C:\Users\mcasazza\AppData\Local\Microsoft\Windows\Temporary Internet Files\Content.IE5\JZG2EAOU\MP90033734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5867400" cy="320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0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How do you become a disruptive innovator?*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076781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6231329"/>
            <a:ext cx="2130559" cy="42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22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QUESTION</a:t>
            </a:r>
            <a:r>
              <a:rPr lang="en-US" b="1" dirty="0" smtClean="0"/>
              <a:t>…participatory culture lens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Are there low barriers to creative expression and active participation?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Is there informal mentoring from experienced to novice?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Is there a sense of connection to each other?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Is there a sense of ownership in what is being created?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Is there a strong sense that contributions matter?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 marL="0" indent="0"/>
            <a:r>
              <a:rPr lang="en-US" sz="2000" dirty="0" smtClean="0"/>
              <a:t>* Based on Henry Jenkins (Official blog: October 20, 2006)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096000"/>
            <a:ext cx="2282959" cy="45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35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872</TotalTime>
  <Words>494</Words>
  <Application>Microsoft Office PowerPoint</Application>
  <PresentationFormat>On-screen Show (4:3)</PresentationFormat>
  <Paragraphs>126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NADE conference DENVER, COLORADO</vt:lpstr>
      <vt:lpstr>Thinking and acting disruptively to innovate</vt:lpstr>
      <vt:lpstr>expectations for today</vt:lpstr>
      <vt:lpstr>TRPP framework </vt:lpstr>
      <vt:lpstr>Looking at trpp</vt:lpstr>
      <vt:lpstr>Today’s challenge </vt:lpstr>
      <vt:lpstr>What is disruptive innovation?</vt:lpstr>
      <vt:lpstr>How do you become a disruptive innovator?*</vt:lpstr>
      <vt:lpstr>QUESTION…participatory culture lens*</vt:lpstr>
      <vt:lpstr>OBSERVE…LEARNER-CENTERED LENS*</vt:lpstr>
      <vt:lpstr>Networking and experimenting</vt:lpstr>
      <vt:lpstr>Associate and apply* </vt:lpstr>
      <vt:lpstr>Developing principles for practice</vt:lpstr>
      <vt:lpstr>Applying principles to practice</vt:lpstr>
      <vt:lpstr>CHALLENGES</vt:lpstr>
      <vt:lpstr>Develop your own case study</vt:lpstr>
      <vt:lpstr>Who are the real disrupters?</vt:lpstr>
      <vt:lpstr>For further information</vt:lpstr>
    </vt:vector>
  </TitlesOfParts>
  <Company>Columbia College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and Feeling</dc:title>
  <dc:creator>ccc-user</dc:creator>
  <cp:lastModifiedBy>Casazza, Martha</cp:lastModifiedBy>
  <cp:revision>68</cp:revision>
  <cp:lastPrinted>2012-10-23T00:34:45Z</cp:lastPrinted>
  <dcterms:created xsi:type="dcterms:W3CDTF">2012-07-09T17:14:45Z</dcterms:created>
  <dcterms:modified xsi:type="dcterms:W3CDTF">2013-02-20T23:10:22Z</dcterms:modified>
</cp:coreProperties>
</file>